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sldIdLst>
    <p:sldId id="256" r:id="rId2"/>
    <p:sldId id="257" r:id="rId3"/>
    <p:sldId id="258" r:id="rId4"/>
    <p:sldId id="259" r:id="rId5"/>
    <p:sldId id="261" r:id="rId6"/>
    <p:sldId id="265" r:id="rId7"/>
    <p:sldId id="260" r:id="rId8"/>
    <p:sldId id="263" r:id="rId9"/>
    <p:sldId id="264"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98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61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2465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a:t>
            </a:fld>
            <a:endParaRPr lang="en-US" dirty="0"/>
          </a:p>
        </p:txBody>
      </p:sp>
    </p:spTree>
    <p:extLst>
      <p:ext uri="{BB962C8B-B14F-4D97-AF65-F5344CB8AC3E}">
        <p14:creationId xmlns:p14="http://schemas.microsoft.com/office/powerpoint/2010/main" val="264268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7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1532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2516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254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1/16/2023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47018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smtClean="0"/>
              <a:pPr/>
              <a:t>1/16/2023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0695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6544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1/16/2023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58980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a:cs typeface="B Esfehan" panose="00000700000000000000" pitchFamily="2" charset="-78"/>
              </a:rPr>
              <a:t>مراقبت آغوشی مادر و نوزاد </a:t>
            </a:r>
            <a:br>
              <a:rPr lang="fa-IR" dirty="0">
                <a:cs typeface="B Esfehan" panose="00000700000000000000" pitchFamily="2" charset="-78"/>
              </a:rPr>
            </a:br>
            <a:r>
              <a:rPr lang="en-US" dirty="0">
                <a:cs typeface="B Esfehan" panose="00000700000000000000" pitchFamily="2" charset="-78"/>
              </a:rPr>
              <a:t>KMC</a:t>
            </a:r>
            <a:endParaRPr lang="fa-IR" dirty="0">
              <a:cs typeface="B Esfehan" panose="00000700000000000000" pitchFamily="2" charset="-78"/>
            </a:endParaRPr>
          </a:p>
        </p:txBody>
      </p:sp>
      <p:sp>
        <p:nvSpPr>
          <p:cNvPr id="3" name="Subtitle 2"/>
          <p:cNvSpPr>
            <a:spLocks noGrp="1"/>
          </p:cNvSpPr>
          <p:nvPr>
            <p:ph type="subTitle" idx="1"/>
          </p:nvPr>
        </p:nvSpPr>
        <p:spPr/>
        <p:txBody>
          <a:bodyPr>
            <a:normAutofit/>
          </a:bodyPr>
          <a:lstStyle/>
          <a:p>
            <a:pPr algn="ctr"/>
            <a:r>
              <a:rPr lang="fa-IR" b="1" dirty="0">
                <a:solidFill>
                  <a:srgbClr val="FF0000"/>
                </a:solidFill>
              </a:rPr>
              <a:t>ارائه دهنده:دکتر مریم رضا زاده سنوکش</a:t>
            </a:r>
          </a:p>
          <a:p>
            <a:pPr algn="ctr"/>
            <a:endParaRPr lang="fa-IR" b="1" dirty="0">
              <a:solidFill>
                <a:srgbClr val="FF0000"/>
              </a:solidFill>
            </a:endParaRPr>
          </a:p>
        </p:txBody>
      </p:sp>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rcRect r="3927" b="5638"/>
          <a:stretch/>
        </p:blipFill>
        <p:spPr>
          <a:xfrm>
            <a:off x="4144488" y="225074"/>
            <a:ext cx="3396343" cy="1995612"/>
          </a:xfrm>
          <a:prstGeom prst="rect">
            <a:avLst/>
          </a:prstGeom>
          <a:ln>
            <a:noFill/>
          </a:ln>
          <a:effectLst>
            <a:softEdge rad="112500"/>
          </a:effectLst>
        </p:spPr>
      </p:pic>
    </p:spTree>
    <p:extLst>
      <p:ext uri="{BB962C8B-B14F-4D97-AF65-F5344CB8AC3E}">
        <p14:creationId xmlns:p14="http://schemas.microsoft.com/office/powerpoint/2010/main" val="2006420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fa-IR" dirty="0"/>
              <a:t>سال 1996نخستین کارگاه بین المللی مراقبت آغوشی مادر و نوزاد در تریست ایتالیا توسط کاتانئو و تیم همکارانش برگزار شد و از میان 30 واژه ای که برای نامیدن این نوع مراقبت پیشنهاد شده بود واژه مراقبت کانگورویی در ایتالیا به صورت یک روش جامع برای مراقبت از همه نوزادان و مخصوصا نوزادان نارس تعریف شد</a:t>
            </a:r>
          </a:p>
          <a:p>
            <a:pPr algn="just">
              <a:buFont typeface="Wingdings" panose="05000000000000000000" pitchFamily="2" charset="2"/>
              <a:buChar char="v"/>
            </a:pPr>
            <a:r>
              <a:rPr lang="fa-IR" dirty="0"/>
              <a:t>به منظور کاهش میزان مرگ و میر و بهبود کیفیت زندگی نوزادان نارس و کم وزن در برزیل از سال 2000برنامه مراقبت کانگورویی اجرا شده است.</a:t>
            </a:r>
          </a:p>
          <a:p>
            <a:pPr algn="just">
              <a:buFont typeface="Wingdings" panose="05000000000000000000" pitchFamily="2" charset="2"/>
              <a:buChar char="v"/>
            </a:pPr>
            <a:r>
              <a:rPr lang="fa-IR" dirty="0"/>
              <a:t>در سال 2003سازمان بهداشت جهانی دستورالعمل مراقبت کانگورویی را تنظیم نمود و کشورهای در حال توسعه را به اجرای آن تشویق نمود</a:t>
            </a:r>
          </a:p>
          <a:p>
            <a:pPr algn="just">
              <a:buFont typeface="Wingdings" panose="05000000000000000000" pitchFamily="2" charset="2"/>
              <a:buChar char="v"/>
            </a:pPr>
            <a:r>
              <a:rPr lang="fa-IR" dirty="0"/>
              <a:t>با توجه به مطالعات انجام شده کاربرد </a:t>
            </a:r>
            <a:r>
              <a:rPr lang="en-US" dirty="0"/>
              <a:t>KMC</a:t>
            </a:r>
            <a:r>
              <a:rPr lang="fa-IR" dirty="0"/>
              <a:t> فراتر از یک جایگزین و به عنوان روش موثری برای برآوردن نیازهای نوزاد به گرما،تغذیه با شیر مادر،محافظت از عفونت،بالا رفتن انگیزه مراقبت،ایمنی بیشتر،رابطه انسانی مناسب تر ،عطوفت و آرامش معرفی شده است</a:t>
            </a:r>
          </a:p>
          <a:p>
            <a:endParaRPr lang="fa-IR" dirty="0"/>
          </a:p>
          <a:p>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7636" y="427512"/>
            <a:ext cx="1971304" cy="1188027"/>
          </a:xfrm>
          <a:prstGeom prst="rect">
            <a:avLst/>
          </a:prstGeom>
        </p:spPr>
      </p:pic>
    </p:spTree>
    <p:extLst>
      <p:ext uri="{BB962C8B-B14F-4D97-AF65-F5344CB8AC3E}">
        <p14:creationId xmlns:p14="http://schemas.microsoft.com/office/powerpoint/2010/main" val="2035611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ctr"/>
            <a:endParaRPr lang="fa-IR" dirty="0"/>
          </a:p>
          <a:p>
            <a:pPr algn="ctr">
              <a:buFont typeface="Wingdings" panose="05000000000000000000" pitchFamily="2" charset="2"/>
              <a:buChar char="v"/>
            </a:pPr>
            <a:r>
              <a:rPr lang="fa-IR" dirty="0"/>
              <a:t>شواهد و سوابق موجود در مطالعات شاخص های اثر بخشی </a:t>
            </a:r>
            <a:r>
              <a:rPr lang="en-US" dirty="0"/>
              <a:t>KMC</a:t>
            </a:r>
            <a:r>
              <a:rPr lang="fa-IR" dirty="0"/>
              <a:t> را کاهش مرگ و میر ، بیماری،تقویت تغذیه با شیر مادر،رشد و حفظ حرارت بدن نوزاد و بهبود سایر پارامترهای فیزیولوژیک معرفی می کنند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9204" y="3621974"/>
            <a:ext cx="1346552" cy="120466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8616" y="3621974"/>
            <a:ext cx="1333500" cy="121660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7891" y="3557958"/>
            <a:ext cx="1352550" cy="1285875"/>
          </a:xfrm>
          <a:prstGeom prst="rect">
            <a:avLst/>
          </a:prstGeom>
        </p:spPr>
      </p:pic>
    </p:spTree>
    <p:extLst>
      <p:ext uri="{BB962C8B-B14F-4D97-AF65-F5344CB8AC3E}">
        <p14:creationId xmlns:p14="http://schemas.microsoft.com/office/powerpoint/2010/main" val="300312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fa-IR" sz="2400" dirty="0"/>
              <a:t>از شاخص های مهم توسعه در هر کشوری ارتقاء سطح بهداشتی در آن جامعه می باشد و از پارامترهای مهم نشانگر توسعه بهداشتی،کاهش میزان مرگ و میر کودکان زیر یک سال است.</a:t>
            </a:r>
          </a:p>
          <a:p>
            <a:pPr algn="just">
              <a:buFont typeface="Wingdings" panose="05000000000000000000" pitchFamily="2" charset="2"/>
              <a:buChar char="v"/>
            </a:pPr>
            <a:r>
              <a:rPr lang="fa-IR" sz="2400" dirty="0"/>
              <a:t>در این بین بیش از 50% موارد مرگ و میر کودکان را مرگ نوزادان تشکیل می دهند و یکی از عوامل عمده مرگ و میر نوزادان،نارسی آنهاست.</a:t>
            </a:r>
          </a:p>
          <a:p>
            <a:pPr algn="just">
              <a:buFont typeface="Wingdings" panose="05000000000000000000" pitchFamily="2" charset="2"/>
              <a:buChar char="v"/>
            </a:pPr>
            <a:r>
              <a:rPr lang="fa-IR" sz="2400" dirty="0"/>
              <a:t>نوزادان کم وزن و نارس گروه در معرض خطر جامعه هستند و مشکلات جسمانی و روانی زیادی را نسبت به نوزادان طبیعی تحمل می کنند.</a:t>
            </a:r>
          </a:p>
          <a:p>
            <a:pPr algn="just">
              <a:buFont typeface="Wingdings" panose="05000000000000000000" pitchFamily="2" charset="2"/>
              <a:buChar char="v"/>
            </a:pPr>
            <a:r>
              <a:rPr lang="fa-IR" sz="2400" dirty="0"/>
              <a:t>با توجه به مشخصات فیزیولوژیکی خود به مراقبت های اصولی برای ادامه حیات و کسب روند رشد طبیعی نیاز دارند</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658" y="4750129"/>
            <a:ext cx="2048926" cy="1534717"/>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32398"/>
          <a:stretch/>
        </p:blipFill>
        <p:spPr>
          <a:xfrm>
            <a:off x="9607138" y="83127"/>
            <a:ext cx="1637866" cy="1700621"/>
          </a:xfrm>
          <a:prstGeom prst="rect">
            <a:avLst/>
          </a:prstGeom>
          <a:ln>
            <a:noFill/>
          </a:ln>
          <a:effectLst>
            <a:softEdge rad="112500"/>
          </a:effectLst>
        </p:spPr>
      </p:pic>
    </p:spTree>
    <p:extLst>
      <p:ext uri="{BB962C8B-B14F-4D97-AF65-F5344CB8AC3E}">
        <p14:creationId xmlns:p14="http://schemas.microsoft.com/office/powerpoint/2010/main" val="218773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v"/>
            </a:pPr>
            <a:r>
              <a:rPr lang="fa-IR" dirty="0"/>
              <a:t>نوزاد نارس به تولد قبل از هفته37 بارداری یا وزن کمتر از 2500گرم (</a:t>
            </a:r>
            <a:r>
              <a:rPr lang="en-US" dirty="0"/>
              <a:t>(LBW</a:t>
            </a:r>
            <a:r>
              <a:rPr lang="fa-IR" dirty="0"/>
              <a:t>اطلاق می شود</a:t>
            </a:r>
          </a:p>
          <a:p>
            <a:pPr algn="just">
              <a:buFont typeface="Wingdings" panose="05000000000000000000" pitchFamily="2" charset="2"/>
              <a:buChar char="v"/>
            </a:pPr>
            <a:r>
              <a:rPr lang="fa-IR" dirty="0"/>
              <a:t>با اینکه تولد نوزادان کم وزن فقط حدود 6تا7% از تمام تولدها را شامل می شود ولی بیش از 70% از موارد مرگ نوزادی مربوط به آنهاست(نلسون 2011)</a:t>
            </a:r>
          </a:p>
          <a:p>
            <a:pPr algn="just">
              <a:buFont typeface="Wingdings" panose="05000000000000000000" pitchFamily="2" charset="2"/>
              <a:buChar char="v"/>
            </a:pPr>
            <a:r>
              <a:rPr lang="fa-IR" dirty="0"/>
              <a:t>نوزادان بسیار کم وزن (</a:t>
            </a:r>
            <a:r>
              <a:rPr lang="en-US" dirty="0"/>
              <a:t>VLBW</a:t>
            </a:r>
            <a:r>
              <a:rPr lang="fa-IR" dirty="0"/>
              <a:t> )،در بدو تولد کمتر از 1500گرم وزن دارند و حدود 1% از تمام تولدها را شامل می شوند،ولی 50% از مرگ های نوزادان مربوط به آنهاست</a:t>
            </a:r>
          </a:p>
          <a:p>
            <a:pPr algn="just">
              <a:buFont typeface="Wingdings" panose="05000000000000000000" pitchFamily="2" charset="2"/>
              <a:buChar char="v"/>
            </a:pPr>
            <a:r>
              <a:rPr lang="fa-IR" dirty="0"/>
              <a:t>همه ساله حدود 20میلیون نوزاد با وزن پایین متولد می شوند که اکثر آنها مربوط به کشورهای در حال توسعه است  </a:t>
            </a:r>
          </a:p>
          <a:p>
            <a:pPr algn="just">
              <a:buFont typeface="Wingdings" panose="05000000000000000000" pitchFamily="2" charset="2"/>
              <a:buChar char="v"/>
            </a:pPr>
            <a:r>
              <a:rPr lang="fa-IR" dirty="0"/>
              <a:t>در مقایسه با نوزادانی که 2500گرم یا بیشتر وزن دارند احتمال مرگ نوزادان کم وزن در دوره نوزادی 40بار بیشتر است،و نوزادان بسیار کم وزن 200بار بیشتر احتمال دارد که در دوره نوزادی بمیرند</a:t>
            </a:r>
          </a:p>
          <a:p>
            <a:pPr algn="just"/>
            <a:endParaRPr lang="fa-IR" dirty="0"/>
          </a:p>
          <a:p>
            <a:pPr algn="just">
              <a:buFont typeface="Wingdings" panose="05000000000000000000" pitchFamily="2" charset="2"/>
              <a:buChar char="v"/>
            </a:pPr>
            <a:r>
              <a:rPr lang="fa-IR" dirty="0"/>
              <a:t>میزان نوزادان کم وزن یکی از دلایل اصلی بالا بودن میزان مرگ ومیر شیرخواران در ایالات متحده در مقایسه با سایر کشورهای بزرگ صنعتی و پیشرفته است</a:t>
            </a:r>
          </a:p>
        </p:txBody>
      </p:sp>
    </p:spTree>
    <p:extLst>
      <p:ext uri="{BB962C8B-B14F-4D97-AF65-F5344CB8AC3E}">
        <p14:creationId xmlns:p14="http://schemas.microsoft.com/office/powerpoint/2010/main" val="1159946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v"/>
            </a:pPr>
            <a:r>
              <a:rPr lang="fa-IR" dirty="0"/>
              <a:t>با وجود تحقیقات زیاد،محققان هنوز موفق به کشف را ه های موثر جهت جلوگیری از تولد نوزاد نارس نشده اند.از سال 1990تعداد نوزادان نارس تقریبا 20% افزایش یافته است.</a:t>
            </a:r>
          </a:p>
          <a:p>
            <a:pPr algn="just">
              <a:buFont typeface="Wingdings" panose="05000000000000000000" pitchFamily="2" charset="2"/>
              <a:buChar char="v"/>
            </a:pPr>
            <a:r>
              <a:rPr lang="fa-IR" dirty="0"/>
              <a:t>داده های مرکز بین المللی آمار سلامت نشان می دهد که میزان تولد نوزاد نارس 12/8% از تولد زنده در سال 2006بوده است.</a:t>
            </a:r>
          </a:p>
          <a:p>
            <a:pPr algn="just">
              <a:buFont typeface="Wingdings" panose="05000000000000000000" pitchFamily="2" charset="2"/>
              <a:buChar char="v"/>
            </a:pPr>
            <a:r>
              <a:rPr lang="fa-IR" dirty="0"/>
              <a:t>میزان تولد نوزاد نارس در اروپا 5/7% بوده است.</a:t>
            </a:r>
          </a:p>
          <a:p>
            <a:pPr algn="just">
              <a:buFont typeface="Wingdings" panose="05000000000000000000" pitchFamily="2" charset="2"/>
              <a:buChar char="v"/>
            </a:pPr>
            <a:r>
              <a:rPr lang="fa-IR" dirty="0"/>
              <a:t>در کشور ایران طبق گزارش دانشگاه های علوم پزشکی سالیانه در مورد شیرخواران با وزن کم حین تولد 7/2% از کل متولدین و در حدود 1/2% آن با وزن بسیار کم را شامل می شود.(طبق آمار 31% مرگ و میر نوزادان ایران فقط به دلیل نارسی می باشد)</a:t>
            </a:r>
          </a:p>
          <a:p>
            <a:pPr>
              <a:buFont typeface="Wingdings" panose="05000000000000000000" pitchFamily="2" charset="2"/>
              <a:buChar char="v"/>
            </a:pPr>
            <a:r>
              <a:rPr lang="fa-IR" dirty="0"/>
              <a:t>بیش از 480000تولد نارس در ایالات متحده آمریکا متولد می شوند.شیوع از سال  1981 حدود 27% افزایش داشته است</a:t>
            </a:r>
          </a:p>
        </p:txBody>
      </p:sp>
    </p:spTree>
    <p:extLst>
      <p:ext uri="{BB962C8B-B14F-4D97-AF65-F5344CB8AC3E}">
        <p14:creationId xmlns:p14="http://schemas.microsoft.com/office/powerpoint/2010/main" val="3713927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fa-IR" dirty="0"/>
              <a:t>مراقبت از چنین نوزادانی باری سنگین بر سیستم های اجتماعی و بهداشتی جامعه است و گرچه پیشرفت های تکنولوژی اجازه داده است که تعداد زیادی از نوزادان زنده بمانند فشار مالی و عاطفی زیادی بر خانواده ،اجتماع و سیستم مراقبتی سلامتی تحمیل می کند</a:t>
            </a:r>
          </a:p>
          <a:p>
            <a:pPr algn="just">
              <a:buFont typeface="Wingdings" panose="05000000000000000000" pitchFamily="2" charset="2"/>
              <a:buChar char="v"/>
            </a:pPr>
            <a:r>
              <a:rPr lang="fa-IR" dirty="0"/>
              <a:t>والدین در طی بارداری منتظر تولد نوزادی سالم و رسیده در زمان مقرر می باشند،تولد یک نوزاد نارس ،کم وزن و یا بیمار برای بسیاری از خانواده ها مشکلات مختلفی را پدید می آورد.به علاوه نوزادان نارس نیز که بایستی زمان باقیمانده را در محیط امن و ویژه رحم مادر سپری کنند وارد دنیایی پر از تنش و درد می شوند</a:t>
            </a:r>
          </a:p>
          <a:p>
            <a:pPr marL="0" indent="0" algn="just">
              <a:buNone/>
            </a:pPr>
            <a:endParaRPr lang="fa-IR" dirty="0"/>
          </a:p>
          <a:p>
            <a:pPr algn="just">
              <a:buFont typeface="Wingdings" panose="05000000000000000000" pitchFamily="2" charset="2"/>
              <a:buChar char="v"/>
            </a:pPr>
            <a:r>
              <a:rPr lang="fa-IR" dirty="0"/>
              <a:t>علاوه بر هزینه بستری در </a:t>
            </a:r>
            <a:r>
              <a:rPr lang="en-US" dirty="0"/>
              <a:t>NICU </a:t>
            </a:r>
            <a:r>
              <a:rPr lang="fa-IR" dirty="0"/>
              <a:t> که تقریبا 1250 تا 2000دلار در روز می باشد</a:t>
            </a:r>
          </a:p>
          <a:p>
            <a:pPr algn="just">
              <a:buFont typeface="Wingdings" panose="05000000000000000000" pitchFamily="2" charset="2"/>
              <a:buChar char="v"/>
            </a:pPr>
            <a:r>
              <a:rPr lang="fa-IR" dirty="0"/>
              <a:t> هزینه استفاده از خدمات پزشکی بعد از ترخیص سرسام آور است</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6290" y="4180114"/>
            <a:ext cx="2167124" cy="1698975"/>
          </a:xfrm>
          <a:prstGeom prst="rect">
            <a:avLst/>
          </a:prstGeom>
        </p:spPr>
      </p:pic>
    </p:spTree>
    <p:extLst>
      <p:ext uri="{BB962C8B-B14F-4D97-AF65-F5344CB8AC3E}">
        <p14:creationId xmlns:p14="http://schemas.microsoft.com/office/powerpoint/2010/main" val="3473765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fa-IR" dirty="0"/>
              <a:t>در چنین محیطی مکررا کارهایی برای  بقاء نوزاد انجام می گردد و از تجهیزات و تکنولوژی جدید بهره گرفته می شود،اما گاه به حداقل نیازهای عاطفی نوزادان و نیز خانواده توجه نمی شود</a:t>
            </a:r>
          </a:p>
          <a:p>
            <a:pPr algn="just">
              <a:buFont typeface="Wingdings" panose="05000000000000000000" pitchFamily="2" charset="2"/>
              <a:buChar char="v"/>
            </a:pPr>
            <a:r>
              <a:rPr lang="fa-IR" dirty="0"/>
              <a:t>درسال های اخیر روز به روز به ابعاد تکاملی نوزادان و نقش خانواده در بهبودی نوزادان نارس و بیمار توجه می شود.به همین منظور تغییراتی هم در بخش های ویژه نوزادان در جهت حفظ آرامش و حضور خانواده به خصوص مادران صورت می گیرد.</a:t>
            </a:r>
          </a:p>
          <a:p>
            <a:pPr algn="just">
              <a:buFont typeface="Wingdings" panose="05000000000000000000" pitchFamily="2" charset="2"/>
              <a:buChar char="v"/>
            </a:pPr>
            <a:r>
              <a:rPr lang="fa-IR" dirty="0"/>
              <a:t>از دیرباز تماس مادر و نوزاد در کشورهای مختلف با فرهنگ های گوناگون انجام می شده است.مراقبت کانگورویی از جمله این روش ها می باشد که اکنون به عنوان یک روش موثر در مراقبت نوزادان در جوامع مختلف شناخته می شود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004" y="4520540"/>
            <a:ext cx="2226314" cy="138149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60119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v"/>
            </a:pPr>
            <a:r>
              <a:rPr lang="fa-IR" dirty="0"/>
              <a:t>اصطلاح مراقبت آغوشی اولین بار در سال 1978توسط ری و مارتینز در بوگوتای کلمبیا در پاسخ به ازدحام بیمارستان هایی که خدمات مراقبت برای نوزادان کم وزن ارائه می کردند و در عین حال دارای تجهیزات و امکانات اندک بودند و از طرفی در معرض هجوم وسیع عفونت های بیمارستانی نیز قرار داشتند اجرا شد.</a:t>
            </a:r>
          </a:p>
          <a:p>
            <a:pPr algn="just">
              <a:buFont typeface="Wingdings" panose="05000000000000000000" pitchFamily="2" charset="2"/>
              <a:buChar char="v"/>
            </a:pPr>
            <a:r>
              <a:rPr lang="fa-IR" dirty="0"/>
              <a:t>آنها توانستند با این روش میزان مرگ ومیر نوزادان نارس را به طور معناداری کاهش دهند و از آن زمان تا کنون نتایج مهم و اثر بخشی بر حیات نوزادان را به ثبت رسیده است</a:t>
            </a:r>
          </a:p>
          <a:p>
            <a:pPr algn="just">
              <a:buFont typeface="Wingdings" panose="05000000000000000000" pitchFamily="2" charset="2"/>
              <a:buChar char="v"/>
            </a:pPr>
            <a:r>
              <a:rPr lang="fa-IR" dirty="0"/>
              <a:t> سال 1983این برنامه مورد توجه یونیسف قرار گرفت </a:t>
            </a:r>
          </a:p>
          <a:p>
            <a:pPr algn="just">
              <a:buFont typeface="Wingdings" panose="05000000000000000000" pitchFamily="2" charset="2"/>
              <a:buChar char="v"/>
            </a:pPr>
            <a:r>
              <a:rPr lang="fa-IR" dirty="0"/>
              <a:t>جدایی والدین و نوزادان اثرات منفی بر تعاملات اجتماعی داشته  و  باعث اختلال در پیوند عاطفی  می شود که این عوامل باعث تغییراتی در الگوی خواب،محدودیت رشد،اختلال فعالیت هورمون ها و تغییرات در شاخص های فیزیولوژیک و .....</a:t>
            </a:r>
          </a:p>
          <a:p>
            <a:pPr algn="just">
              <a:buFont typeface="Wingdings" panose="05000000000000000000" pitchFamily="2" charset="2"/>
              <a:buChar char="v"/>
            </a:pPr>
            <a:r>
              <a:rPr lang="fa-IR" dirty="0"/>
              <a:t>از سال 1985به بعد مراقبت کانگورویی در کشورهای غربی جهت تشویق ارتباط بین والدین و نوزادان استفاده شد</a:t>
            </a:r>
          </a:p>
        </p:txBody>
      </p:sp>
    </p:spTree>
    <p:extLst>
      <p:ext uri="{BB962C8B-B14F-4D97-AF65-F5344CB8AC3E}">
        <p14:creationId xmlns:p14="http://schemas.microsoft.com/office/powerpoint/2010/main" val="2021351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Esfehan" panose="00000700000000000000" pitchFamily="2" charset="-78"/>
              </a:rPr>
              <a:t>نوزاد معجزه </a:t>
            </a:r>
          </a:p>
        </p:txBody>
      </p:sp>
      <p:sp>
        <p:nvSpPr>
          <p:cNvPr id="3" name="Content Placeholder 2"/>
          <p:cNvSpPr>
            <a:spLocks noGrp="1"/>
          </p:cNvSpPr>
          <p:nvPr>
            <p:ph idx="1"/>
          </p:nvPr>
        </p:nvSpPr>
        <p:spPr/>
        <p:txBody>
          <a:bodyPr>
            <a:normAutofit/>
          </a:bodyPr>
          <a:lstStyle/>
          <a:p>
            <a:r>
              <a:rPr lang="fa-IR" dirty="0"/>
              <a:t>در اکتبر 1991در بیمارستان زنان وبریگام بوستن در ماساچوست آمریکا نوزاد نارس کوچکی  در 28هفتگی متولد شد.</a:t>
            </a:r>
          </a:p>
          <a:p>
            <a:r>
              <a:rPr lang="fa-IR" dirty="0"/>
              <a:t>این نوزاد که استیون نام گرفت بسیار بیمار بود و کارکنان بهداشتی برای زنده نگه داشتن او با مشکلات زیادی رو به رو بودند.</a:t>
            </a:r>
          </a:p>
          <a:p>
            <a:r>
              <a:rPr lang="fa-IR" dirty="0"/>
              <a:t>تمام درمانهایی که آنها انجام می دادند به نظر موثر نمی رسید متاسفانه علیرغم این تلاش ها استیون در حال مرگ بود.</a:t>
            </a:r>
          </a:p>
          <a:p>
            <a:r>
              <a:rPr lang="fa-IR" dirty="0"/>
              <a:t>تحت راهنمایی پرستاران بخش مراقبت های ویژه نوزادان استیون به مادرش سپرده شد تا بتوانند فرصت خداحافظی با یکدیگر را پیدا کنند.آنها مادر و نوزاد را به حال خود گذاشتند و دو ساعت بعد مجددا به سراغ آنها آمدند</a:t>
            </a:r>
          </a:p>
          <a:p>
            <a:r>
              <a:rPr lang="fa-IR" dirty="0"/>
              <a:t>در زمان مراجعه آنها به شدت شگفت زده شدند!او نوزادش را لخت کرده و در حالی که به تمامی تجهیزات و مانیتورها متصل بود او را در آغوش داشت.پرستار مسئول استیون به تصور خود برای آخرین بار علائم حیاتی او را کنترل کرد؟؟</a:t>
            </a:r>
          </a:p>
        </p:txBody>
      </p:sp>
      <p:pic>
        <p:nvPicPr>
          <p:cNvPr id="5" name="Picture 5" descr="228429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4801" y="122367"/>
            <a:ext cx="2108200" cy="1575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500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t>او متوجه شد که سطح اکسیژن خون او افزایش یافته،ضربان قلب ثبات بیشتری پیدا کرده و تنفس او با سختی کمتری همراه است.مراقبت آغوشی توسط والدین ادامه یافت و در مدت سه روز شرایط فیزیولوژیک  او بهبود یافت .</a:t>
            </a:r>
          </a:p>
          <a:p>
            <a:r>
              <a:rPr lang="fa-IR" dirty="0"/>
              <a:t>با تلاش تیم مراقبتی و والدین ،این نوزاد در سن 4ماهگی از بیمارستان ترخیص شد.</a:t>
            </a:r>
          </a:p>
          <a:p>
            <a:r>
              <a:rPr lang="fa-IR" dirty="0"/>
              <a:t>چند ماه بعد استیون و والدین او در برنامه صبح به خیر آمریکا به عنوان</a:t>
            </a:r>
            <a:r>
              <a:rPr lang="en-US" dirty="0"/>
              <a:t>”</a:t>
            </a:r>
            <a:r>
              <a:rPr lang="fa-IR" dirty="0"/>
              <a:t> کودک معجزه و خانواده اش</a:t>
            </a:r>
            <a:r>
              <a:rPr lang="en-US" dirty="0"/>
              <a:t>”</a:t>
            </a:r>
            <a:r>
              <a:rPr lang="fa-IR" dirty="0"/>
              <a:t> حاضر شدند</a:t>
            </a:r>
          </a:p>
          <a:p>
            <a:r>
              <a:rPr lang="fa-IR" dirty="0"/>
              <a:t>پس از قوت قلب ناشی از این موفقیت،کارکنان بخش های بهداشتی درمانی مشتاق شدند که در مورد در آغوش کشیدن سایر نوزادان نارس نیز تلاش کنند</a:t>
            </a:r>
          </a:p>
        </p:txBody>
      </p:sp>
      <p:pic>
        <p:nvPicPr>
          <p:cNvPr id="4" name="Picture 3" descr="angleldropsheart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95106" y="3997792"/>
            <a:ext cx="2548914"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000117"/>
      </p:ext>
    </p:extLst>
  </p:cSld>
  <p:clrMapOvr>
    <a:masterClrMapping/>
  </p:clrMapOvr>
</p:sld>
</file>

<file path=ppt/theme/theme1.xml><?xml version="1.0" encoding="utf-8"?>
<a:theme xmlns:a="http://schemas.openxmlformats.org/drawingml/2006/main" name="Retrospect">
  <a:themeElements>
    <a:clrScheme name="Custom 3">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EE52A4"/>
      </a:accent6>
      <a:hlink>
        <a:srgbClr val="8F8F8F"/>
      </a:hlink>
      <a:folHlink>
        <a:srgbClr val="A5A5A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744</TotalTime>
  <Words>1335</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Wingdings</vt:lpstr>
      <vt:lpstr>Retrospect</vt:lpstr>
      <vt:lpstr>مراقبت آغوشی مادر و نوزاد  KMC</vt:lpstr>
      <vt:lpstr>PowerPoint Presentation</vt:lpstr>
      <vt:lpstr>PowerPoint Presentation</vt:lpstr>
      <vt:lpstr>PowerPoint Presentation</vt:lpstr>
      <vt:lpstr>PowerPoint Presentation</vt:lpstr>
      <vt:lpstr>PowerPoint Presentation</vt:lpstr>
      <vt:lpstr>PowerPoint Presentation</vt:lpstr>
      <vt:lpstr>نوزاد معجزه </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مراقبت آغوشی مادر و نوزاد  KMC</dc:title>
  <dc:creator>MRT</dc:creator>
  <cp:lastModifiedBy>rayan</cp:lastModifiedBy>
  <cp:revision>4</cp:revision>
  <dcterms:created xsi:type="dcterms:W3CDTF">2016-07-15T06:30:45Z</dcterms:created>
  <dcterms:modified xsi:type="dcterms:W3CDTF">2023-01-15T23:51:23Z</dcterms:modified>
</cp:coreProperties>
</file>