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1" r:id="rId4"/>
    <p:sldId id="258" r:id="rId5"/>
    <p:sldId id="259" r:id="rId6"/>
    <p:sldId id="260" r:id="rId7"/>
    <p:sldId id="284" r:id="rId8"/>
    <p:sldId id="262" r:id="rId9"/>
    <p:sldId id="263" r:id="rId10"/>
    <p:sldId id="264" r:id="rId11"/>
    <p:sldId id="267" r:id="rId12"/>
    <p:sldId id="266" r:id="rId13"/>
    <p:sldId id="268" r:id="rId14"/>
    <p:sldId id="269" r:id="rId15"/>
    <p:sldId id="270" r:id="rId16"/>
    <p:sldId id="271" r:id="rId17"/>
    <p:sldId id="272" r:id="rId18"/>
    <p:sldId id="273" r:id="rId19"/>
    <p:sldId id="274" r:id="rId20"/>
    <p:sldId id="279" r:id="rId21"/>
    <p:sldId id="278" r:id="rId22"/>
    <p:sldId id="277" r:id="rId23"/>
    <p:sldId id="276" r:id="rId24"/>
    <p:sldId id="275" r:id="rId25"/>
    <p:sldId id="280" r:id="rId26"/>
    <p:sldId id="285" r:id="rId27"/>
    <p:sldId id="286" r:id="rId28"/>
    <p:sldId id="282" r:id="rId29"/>
    <p:sldId id="281" r:id="rId30"/>
    <p:sldId id="283"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648" y="9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7625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1922832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3726069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A20596-D4E3-494C-B151-DAF190263336}" type="datetimeFigureOut">
              <a:rPr lang="en-US" smtClean="0"/>
              <a:t>4/20/2026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2500396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A20596-D4E3-494C-B151-DAF190263336}" type="datetimeFigureOut">
              <a:rPr lang="en-US" smtClean="0"/>
              <a:t>4/20/2026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178213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A20596-D4E3-494C-B151-DAF190263336}" type="datetimeFigureOut">
              <a:rPr lang="en-US" smtClean="0"/>
              <a:t>4/20/2026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788184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20596-D4E3-494C-B151-DAF190263336}" type="datetimeFigureOut">
              <a:rPr lang="en-US" smtClean="0"/>
              <a:t>4/20/2026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794632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CA20596-D4E3-494C-B151-DAF190263336}" type="datetimeFigureOut">
              <a:rPr lang="en-US" smtClean="0"/>
              <a:t>4/20/2026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814232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CA20596-D4E3-494C-B151-DAF190263336}" type="datetimeFigureOut">
              <a:rPr lang="en-US" smtClean="0"/>
              <a:t>4/20/2026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1565124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ACA20596-D4E3-494C-B151-DAF190263336}" type="datetimeFigureOut">
              <a:rPr lang="en-US" smtClean="0"/>
              <a:t>4/20/2026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2244432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41609166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12105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37562404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7507948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2982367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17604507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A20596-D4E3-494C-B151-DAF190263336}"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A6C860-E494-462D-A779-2938569511E7}" type="slidenum">
              <a:rPr lang="en-US" smtClean="0"/>
              <a:t>‹#›</a:t>
            </a:fld>
            <a:endParaRPr lang="en-US"/>
          </a:p>
        </p:txBody>
      </p:sp>
    </p:spTree>
    <p:extLst>
      <p:ext uri="{BB962C8B-B14F-4D97-AF65-F5344CB8AC3E}">
        <p14:creationId xmlns:p14="http://schemas.microsoft.com/office/powerpoint/2010/main" val="4238960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ACA20596-D4E3-494C-B151-DAF190263336}" type="datetimeFigureOut">
              <a:rPr lang="en-US" smtClean="0"/>
              <a:t>4/20/2026</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FA6C860-E494-462D-A779-2938569511E7}" type="slidenum">
              <a:rPr lang="en-US" smtClean="0"/>
              <a:t>‹#›</a:t>
            </a:fld>
            <a:endParaRPr lang="en-US"/>
          </a:p>
        </p:txBody>
      </p:sp>
    </p:spTree>
    <p:extLst>
      <p:ext uri="{BB962C8B-B14F-4D97-AF65-F5344CB8AC3E}">
        <p14:creationId xmlns:p14="http://schemas.microsoft.com/office/powerpoint/2010/main" val="4980197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DB9DB-BF79-D1A6-94D6-B2023EBE24E5}"/>
              </a:ext>
            </a:extLst>
          </p:cNvPr>
          <p:cNvSpPr>
            <a:spLocks noGrp="1"/>
          </p:cNvSpPr>
          <p:nvPr>
            <p:ph type="ctrTitle"/>
          </p:nvPr>
        </p:nvSpPr>
        <p:spPr>
          <a:xfrm>
            <a:off x="1967727" y="702577"/>
            <a:ext cx="8001000" cy="2971801"/>
          </a:xfrm>
        </p:spPr>
        <p:txBody>
          <a:bodyPr>
            <a:normAutofit/>
          </a:bodyPr>
          <a:lstStyle/>
          <a:p>
            <a:pPr algn="ctr" rtl="1"/>
            <a:r>
              <a:rPr lang="fa-IR" sz="6000" dirty="0">
                <a:cs typeface="B Mitra" panose="00000400000000000000" pitchFamily="2" charset="-78"/>
              </a:rPr>
              <a:t>با نام و یاد خدا</a:t>
            </a:r>
            <a:endParaRPr lang="en-US" sz="6000" dirty="0">
              <a:cs typeface="B Mitra" panose="00000400000000000000" pitchFamily="2" charset="-78"/>
            </a:endParaRPr>
          </a:p>
        </p:txBody>
      </p:sp>
    </p:spTree>
    <p:extLst>
      <p:ext uri="{BB962C8B-B14F-4D97-AF65-F5344CB8AC3E}">
        <p14:creationId xmlns:p14="http://schemas.microsoft.com/office/powerpoint/2010/main" val="296636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05C14-1DDA-ED89-81D7-283682CDF7F9}"/>
              </a:ext>
            </a:extLst>
          </p:cNvPr>
          <p:cNvSpPr>
            <a:spLocks noGrp="1"/>
          </p:cNvSpPr>
          <p:nvPr>
            <p:ph type="title"/>
          </p:nvPr>
        </p:nvSpPr>
        <p:spPr>
          <a:xfrm>
            <a:off x="1531500" y="2784522"/>
            <a:ext cx="8534400" cy="3498831"/>
          </a:xfrm>
        </p:spPr>
        <p:txBody>
          <a:bodyPr>
            <a:normAutofit/>
          </a:bodyPr>
          <a:lstStyle/>
          <a:p>
            <a:pPr algn="ctr" rtl="1"/>
            <a:r>
              <a:rPr lang="fa-IR" sz="4000" dirty="0">
                <a:cs typeface="B Mitra" panose="00000400000000000000" pitchFamily="2" charset="-78"/>
              </a:rPr>
              <a:t>مدیریت استرس و حل مسأله در بحران</a:t>
            </a:r>
            <a:br>
              <a:rPr lang="fa-IR" sz="4000" dirty="0">
                <a:cs typeface="B Mitra" panose="00000400000000000000" pitchFamily="2" charset="-78"/>
              </a:rPr>
            </a:br>
            <a:br>
              <a:rPr lang="fa-IR" sz="4000" dirty="0">
                <a:cs typeface="B Mitra" panose="00000400000000000000" pitchFamily="2" charset="-78"/>
              </a:rPr>
            </a:br>
            <a:r>
              <a:rPr lang="fa-IR" sz="4000" dirty="0">
                <a:solidFill>
                  <a:schemeClr val="bg1">
                    <a:lumMod val="75000"/>
                    <a:lumOff val="25000"/>
                  </a:schemeClr>
                </a:solidFill>
                <a:cs typeface="B Mitra" panose="00000400000000000000" pitchFamily="2" charset="-78"/>
              </a:rPr>
              <a:t>ارائه دهنده: کیمیا مهرآور</a:t>
            </a:r>
            <a:br>
              <a:rPr lang="fa-IR" sz="4000" dirty="0">
                <a:cs typeface="B Mitra" panose="00000400000000000000" pitchFamily="2" charset="-78"/>
              </a:rPr>
            </a:br>
            <a:br>
              <a:rPr lang="fa-IR" sz="4000" dirty="0">
                <a:cs typeface="B Mitra" panose="00000400000000000000" pitchFamily="2" charset="-78"/>
              </a:rPr>
            </a:br>
            <a:r>
              <a:rPr lang="fa-IR" sz="4000" dirty="0">
                <a:cs typeface="B Mitra" panose="00000400000000000000" pitchFamily="2" charset="-78"/>
              </a:rPr>
              <a:t>کارشناسی ارشد روانشناسی</a:t>
            </a:r>
            <a:endParaRPr lang="en-US" sz="4000" dirty="0">
              <a:cs typeface="B Mitra" panose="00000400000000000000" pitchFamily="2" charset="-78"/>
            </a:endParaRPr>
          </a:p>
        </p:txBody>
      </p:sp>
      <p:sp>
        <p:nvSpPr>
          <p:cNvPr id="3" name="Content Placeholder 2">
            <a:extLst>
              <a:ext uri="{FF2B5EF4-FFF2-40B4-BE49-F238E27FC236}">
                <a16:creationId xmlns:a16="http://schemas.microsoft.com/office/drawing/2014/main" id="{0BCDF076-B82B-5214-DBA8-554DA68F020D}"/>
              </a:ext>
            </a:extLst>
          </p:cNvPr>
          <p:cNvSpPr>
            <a:spLocks noGrp="1"/>
          </p:cNvSpPr>
          <p:nvPr>
            <p:ph idx="1"/>
          </p:nvPr>
        </p:nvSpPr>
        <p:spPr>
          <a:xfrm>
            <a:off x="1531500" y="845192"/>
            <a:ext cx="8534400" cy="1436614"/>
          </a:xfrm>
        </p:spPr>
        <p:txBody>
          <a:bodyPr>
            <a:normAutofit/>
          </a:bodyPr>
          <a:lstStyle/>
          <a:p>
            <a:pPr marL="0" indent="0" algn="ctr" rtl="1">
              <a:buNone/>
            </a:pPr>
            <a:r>
              <a:rPr lang="fa-IR" sz="5400" cap="all" dirty="0">
                <a:ln w="3175" cmpd="sng">
                  <a:noFill/>
                </a:ln>
                <a:solidFill>
                  <a:schemeClr val="bg1">
                    <a:lumMod val="75000"/>
                    <a:lumOff val="25000"/>
                  </a:schemeClr>
                </a:solidFill>
                <a:latin typeface="+mj-lt"/>
                <a:ea typeface="+mj-ea"/>
                <a:cs typeface="B Mitra" panose="00000400000000000000" pitchFamily="2" charset="-78"/>
              </a:rPr>
              <a:t>عنوان:</a:t>
            </a:r>
            <a:endParaRPr lang="en-US" sz="5400" cap="all" dirty="0">
              <a:ln w="3175" cmpd="sng">
                <a:noFill/>
              </a:ln>
              <a:solidFill>
                <a:schemeClr val="bg1">
                  <a:lumMod val="75000"/>
                  <a:lumOff val="25000"/>
                </a:schemeClr>
              </a:solidFill>
              <a:latin typeface="+mj-lt"/>
              <a:ea typeface="+mj-ea"/>
              <a:cs typeface="B Mitra" panose="00000400000000000000" pitchFamily="2" charset="-78"/>
            </a:endParaRPr>
          </a:p>
        </p:txBody>
      </p:sp>
    </p:spTree>
    <p:extLst>
      <p:ext uri="{BB962C8B-B14F-4D97-AF65-F5344CB8AC3E}">
        <p14:creationId xmlns:p14="http://schemas.microsoft.com/office/powerpoint/2010/main" val="1834841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DE657E-2003-1545-5BCB-FB9810F6755D}"/>
              </a:ext>
            </a:extLst>
          </p:cNvPr>
          <p:cNvSpPr>
            <a:spLocks noGrp="1"/>
          </p:cNvSpPr>
          <p:nvPr>
            <p:ph idx="1"/>
          </p:nvPr>
        </p:nvSpPr>
        <p:spPr>
          <a:xfrm>
            <a:off x="1472777" y="1356920"/>
            <a:ext cx="8534400" cy="3615267"/>
          </a:xfrm>
        </p:spPr>
        <p:txBody>
          <a:bodyPr/>
          <a:lstStyle/>
          <a:p>
            <a:pPr marL="0" indent="0" algn="ctr" rtl="1">
              <a:buNone/>
            </a:pPr>
            <a:r>
              <a:rPr lang="fa-IR" sz="6000" dirty="0">
                <a:solidFill>
                  <a:schemeClr val="tx1"/>
                </a:solidFill>
                <a:cs typeface="B Mitra" panose="00000400000000000000" pitchFamily="2" charset="-78"/>
              </a:rPr>
              <a:t>تعریف استرس، ترس، اضطراب</a:t>
            </a:r>
          </a:p>
          <a:p>
            <a:pPr marL="0" indent="0" algn="ctr" rtl="1">
              <a:buNone/>
            </a:pPr>
            <a:endParaRPr lang="en-US" dirty="0"/>
          </a:p>
        </p:txBody>
      </p:sp>
    </p:spTree>
    <p:extLst>
      <p:ext uri="{BB962C8B-B14F-4D97-AF65-F5344CB8AC3E}">
        <p14:creationId xmlns:p14="http://schemas.microsoft.com/office/powerpoint/2010/main" val="3419593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7F92A-6491-4583-E35D-637B08EC2BEA}"/>
              </a:ext>
            </a:extLst>
          </p:cNvPr>
          <p:cNvSpPr>
            <a:spLocks noGrp="1"/>
          </p:cNvSpPr>
          <p:nvPr>
            <p:ph type="title"/>
          </p:nvPr>
        </p:nvSpPr>
        <p:spPr>
          <a:xfrm>
            <a:off x="1828800" y="2343166"/>
            <a:ext cx="8534400" cy="3643460"/>
          </a:xfrm>
        </p:spPr>
        <p:txBody>
          <a:bodyPr>
            <a:normAutofit/>
          </a:bodyPr>
          <a:lstStyle/>
          <a:p>
            <a:pPr algn="r" rtl="1"/>
            <a:r>
              <a:rPr lang="fa-IR" sz="3200" dirty="0">
                <a:cs typeface="B Mitra" panose="00000400000000000000" pitchFamily="2" charset="-78"/>
              </a:rPr>
              <a:t>استرس: واکنش طبیعی بدن به هرگونه چالش و تغییر هست که این واکنش می تواند فیزیکی، ذهنی، عاطفی باشد.</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A067138B-F782-49FB-4AA4-F062A6FAD9CD}"/>
              </a:ext>
            </a:extLst>
          </p:cNvPr>
          <p:cNvSpPr>
            <a:spLocks noGrp="1"/>
          </p:cNvSpPr>
          <p:nvPr>
            <p:ph idx="1"/>
          </p:nvPr>
        </p:nvSpPr>
        <p:spPr>
          <a:xfrm>
            <a:off x="1828800" y="857234"/>
            <a:ext cx="8534400" cy="1574645"/>
          </a:xfrm>
        </p:spPr>
        <p:txBody>
          <a:bodyPr/>
          <a:lstStyle/>
          <a:p>
            <a:pPr marL="0" indent="0" algn="ctr" rtl="1">
              <a:buNone/>
            </a:pPr>
            <a:endParaRPr lang="fa-IR" dirty="0"/>
          </a:p>
          <a:p>
            <a:pPr marL="0" indent="0" algn="ctr" rtl="1">
              <a:buNone/>
            </a:pPr>
            <a:r>
              <a:rPr lang="fa-IR" sz="6000" dirty="0">
                <a:cs typeface="B Mitra" panose="00000400000000000000" pitchFamily="2" charset="-78"/>
              </a:rPr>
              <a:t>استرس</a:t>
            </a:r>
            <a:endParaRPr lang="en-US" sz="6000" dirty="0">
              <a:cs typeface="B Mitra" panose="00000400000000000000" pitchFamily="2" charset="-78"/>
            </a:endParaRPr>
          </a:p>
        </p:txBody>
      </p:sp>
    </p:spTree>
    <p:extLst>
      <p:ext uri="{BB962C8B-B14F-4D97-AF65-F5344CB8AC3E}">
        <p14:creationId xmlns:p14="http://schemas.microsoft.com/office/powerpoint/2010/main" val="57553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A3D7C-1A33-9188-01CF-32751964AAB8}"/>
              </a:ext>
            </a:extLst>
          </p:cNvPr>
          <p:cNvSpPr>
            <a:spLocks noGrp="1"/>
          </p:cNvSpPr>
          <p:nvPr>
            <p:ph type="title"/>
          </p:nvPr>
        </p:nvSpPr>
        <p:spPr>
          <a:xfrm>
            <a:off x="1828800" y="3606488"/>
            <a:ext cx="8534400" cy="1507067"/>
          </a:xfrm>
        </p:spPr>
        <p:txBody>
          <a:bodyPr>
            <a:normAutofit/>
          </a:bodyPr>
          <a:lstStyle/>
          <a:p>
            <a:pPr algn="r" rtl="1"/>
            <a:r>
              <a:rPr lang="fa-IR" sz="3200" dirty="0">
                <a:cs typeface="B Mitra" panose="00000400000000000000" pitchFamily="2" charset="-78"/>
              </a:rPr>
              <a:t>احساسی که با یک تهدید واقعی یا تصور شده در ما ایجاد می شود، در واقع ترس واکنش فوری به یک خطر مشخص است.</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571E1D47-F2CD-C7E5-7EA2-B2DF34212208}"/>
              </a:ext>
            </a:extLst>
          </p:cNvPr>
          <p:cNvSpPr>
            <a:spLocks noGrp="1"/>
          </p:cNvSpPr>
          <p:nvPr>
            <p:ph idx="1"/>
          </p:nvPr>
        </p:nvSpPr>
        <p:spPr>
          <a:xfrm>
            <a:off x="1828800" y="1109638"/>
            <a:ext cx="8534400" cy="2233569"/>
          </a:xfrm>
        </p:spPr>
        <p:txBody>
          <a:bodyPr/>
          <a:lstStyle/>
          <a:p>
            <a:pPr marL="0" indent="0" algn="ctr" rtl="1">
              <a:buNone/>
            </a:pPr>
            <a:r>
              <a:rPr lang="fa-IR" dirty="0"/>
              <a:t> </a:t>
            </a:r>
            <a:r>
              <a:rPr lang="fa-IR" sz="6000" dirty="0">
                <a:cs typeface="B Mitra" panose="00000400000000000000" pitchFamily="2" charset="-78"/>
              </a:rPr>
              <a:t>ترس</a:t>
            </a:r>
            <a:endParaRPr lang="en-US" sz="6000" dirty="0">
              <a:cs typeface="B Mitra" panose="00000400000000000000" pitchFamily="2" charset="-78"/>
            </a:endParaRPr>
          </a:p>
        </p:txBody>
      </p:sp>
    </p:spTree>
    <p:extLst>
      <p:ext uri="{BB962C8B-B14F-4D97-AF65-F5344CB8AC3E}">
        <p14:creationId xmlns:p14="http://schemas.microsoft.com/office/powerpoint/2010/main" val="204182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7BB7C-5019-15B5-5334-FFFB2C33F0F1}"/>
              </a:ext>
            </a:extLst>
          </p:cNvPr>
          <p:cNvSpPr>
            <a:spLocks noGrp="1"/>
          </p:cNvSpPr>
          <p:nvPr>
            <p:ph type="title"/>
          </p:nvPr>
        </p:nvSpPr>
        <p:spPr>
          <a:xfrm>
            <a:off x="1828800" y="3621947"/>
            <a:ext cx="8534400" cy="1507067"/>
          </a:xfrm>
        </p:spPr>
        <p:txBody>
          <a:bodyPr>
            <a:normAutofit/>
          </a:bodyPr>
          <a:lstStyle/>
          <a:p>
            <a:pPr algn="r" rtl="1"/>
            <a:r>
              <a:rPr lang="fa-IR" sz="3200" dirty="0">
                <a:cs typeface="B Mitra" panose="00000400000000000000" pitchFamily="2" charset="-78"/>
              </a:rPr>
              <a:t>احساس مبهم و پیش بینی کننده از خطر است، اضطراب اغلب ناشی از عدم قطعیت و نگرانی در مورد آینده است.</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41C0A031-7217-95BA-6798-61C3D813F6AC}"/>
              </a:ext>
            </a:extLst>
          </p:cNvPr>
          <p:cNvSpPr>
            <a:spLocks noGrp="1"/>
          </p:cNvSpPr>
          <p:nvPr>
            <p:ph idx="1"/>
          </p:nvPr>
        </p:nvSpPr>
        <p:spPr>
          <a:xfrm>
            <a:off x="1828800" y="878747"/>
            <a:ext cx="8534400" cy="2743200"/>
          </a:xfrm>
        </p:spPr>
        <p:txBody>
          <a:bodyPr>
            <a:normAutofit/>
          </a:bodyPr>
          <a:lstStyle/>
          <a:p>
            <a:pPr marL="0" indent="0" algn="ctr" rtl="1">
              <a:buNone/>
            </a:pPr>
            <a:r>
              <a:rPr lang="fa-IR" sz="6000" dirty="0">
                <a:cs typeface="B Mitra" panose="00000400000000000000" pitchFamily="2" charset="-78"/>
              </a:rPr>
              <a:t>اضطراب</a:t>
            </a:r>
            <a:endParaRPr lang="en-US" sz="6000" dirty="0">
              <a:cs typeface="B Mitra" panose="00000400000000000000" pitchFamily="2" charset="-78"/>
            </a:endParaRPr>
          </a:p>
        </p:txBody>
      </p:sp>
    </p:spTree>
    <p:extLst>
      <p:ext uri="{BB962C8B-B14F-4D97-AF65-F5344CB8AC3E}">
        <p14:creationId xmlns:p14="http://schemas.microsoft.com/office/powerpoint/2010/main" val="3636064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F8597-4079-73B2-ED4F-E0E6A2D0E5A7}"/>
              </a:ext>
            </a:extLst>
          </p:cNvPr>
          <p:cNvSpPr>
            <a:spLocks noGrp="1"/>
          </p:cNvSpPr>
          <p:nvPr>
            <p:ph type="title"/>
          </p:nvPr>
        </p:nvSpPr>
        <p:spPr>
          <a:xfrm>
            <a:off x="1828800" y="3623266"/>
            <a:ext cx="8534400" cy="1507067"/>
          </a:xfrm>
        </p:spPr>
        <p:txBody>
          <a:bodyPr>
            <a:normAutofit/>
          </a:bodyPr>
          <a:lstStyle/>
          <a:p>
            <a:pPr algn="r" rtl="1"/>
            <a:r>
              <a:rPr lang="fa-IR" sz="3200" dirty="0">
                <a:cs typeface="B Mitra" panose="00000400000000000000" pitchFamily="2" charset="-78"/>
              </a:rPr>
              <a:t>این نوع استرس شدید تر، ناگهانی تر و طولانی تر از استرس روز مره است.</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93ADC0ED-B148-7F31-E75A-B95F96069D40}"/>
              </a:ext>
            </a:extLst>
          </p:cNvPr>
          <p:cNvSpPr>
            <a:spLocks noGrp="1"/>
          </p:cNvSpPr>
          <p:nvPr>
            <p:ph idx="1"/>
          </p:nvPr>
        </p:nvSpPr>
        <p:spPr>
          <a:xfrm>
            <a:off x="1828800" y="685800"/>
            <a:ext cx="8534400" cy="2743200"/>
          </a:xfrm>
        </p:spPr>
        <p:txBody>
          <a:bodyPr>
            <a:normAutofit/>
          </a:bodyPr>
          <a:lstStyle/>
          <a:p>
            <a:pPr marL="0" indent="0" algn="ctr" rtl="1">
              <a:buNone/>
            </a:pPr>
            <a:r>
              <a:rPr lang="fa-IR" sz="6000" dirty="0">
                <a:cs typeface="B Mitra" panose="00000400000000000000" pitchFamily="2" charset="-78"/>
              </a:rPr>
              <a:t>استرس بحرانی</a:t>
            </a:r>
            <a:endParaRPr lang="en-US" sz="6000" dirty="0">
              <a:cs typeface="B Mitra" panose="00000400000000000000" pitchFamily="2" charset="-78"/>
            </a:endParaRPr>
          </a:p>
        </p:txBody>
      </p:sp>
    </p:spTree>
    <p:extLst>
      <p:ext uri="{BB962C8B-B14F-4D97-AF65-F5344CB8AC3E}">
        <p14:creationId xmlns:p14="http://schemas.microsoft.com/office/powerpoint/2010/main" val="1628962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C976E-9193-6FFD-9710-7BF4310AE823}"/>
              </a:ext>
            </a:extLst>
          </p:cNvPr>
          <p:cNvSpPr>
            <a:spLocks noGrp="1"/>
          </p:cNvSpPr>
          <p:nvPr>
            <p:ph type="title"/>
          </p:nvPr>
        </p:nvSpPr>
        <p:spPr>
          <a:xfrm>
            <a:off x="1828800" y="3799435"/>
            <a:ext cx="8534400" cy="1507067"/>
          </a:xfrm>
        </p:spPr>
        <p:txBody>
          <a:bodyPr>
            <a:normAutofit/>
          </a:bodyPr>
          <a:lstStyle/>
          <a:p>
            <a:pPr algn="ctr" rtl="1"/>
            <a:r>
              <a:rPr lang="fa-IR" sz="4000" dirty="0">
                <a:cs typeface="B Mitra" panose="00000400000000000000" pitchFamily="2" charset="-78"/>
              </a:rPr>
              <a:t>مبارزه، گریز، توقف</a:t>
            </a:r>
            <a:endParaRPr lang="en-US" sz="4000" dirty="0">
              <a:cs typeface="B Mitra" panose="00000400000000000000" pitchFamily="2" charset="-78"/>
            </a:endParaRPr>
          </a:p>
        </p:txBody>
      </p:sp>
      <p:sp>
        <p:nvSpPr>
          <p:cNvPr id="3" name="Content Placeholder 2">
            <a:extLst>
              <a:ext uri="{FF2B5EF4-FFF2-40B4-BE49-F238E27FC236}">
                <a16:creationId xmlns:a16="http://schemas.microsoft.com/office/drawing/2014/main" id="{A0C6440B-3ED6-1140-18D6-1833F937A0B0}"/>
              </a:ext>
            </a:extLst>
          </p:cNvPr>
          <p:cNvSpPr>
            <a:spLocks noGrp="1"/>
          </p:cNvSpPr>
          <p:nvPr>
            <p:ph idx="1"/>
          </p:nvPr>
        </p:nvSpPr>
        <p:spPr>
          <a:xfrm>
            <a:off x="1828800" y="685801"/>
            <a:ext cx="8534400" cy="3005356"/>
          </a:xfrm>
        </p:spPr>
        <p:txBody>
          <a:bodyPr>
            <a:normAutofit/>
          </a:bodyPr>
          <a:lstStyle/>
          <a:p>
            <a:pPr marL="0" indent="0" algn="ctr" rtl="1">
              <a:buNone/>
            </a:pPr>
            <a:r>
              <a:rPr lang="fa-IR" sz="6000" dirty="0">
                <a:cs typeface="B Mitra" panose="00000400000000000000" pitchFamily="2" charset="-78"/>
              </a:rPr>
              <a:t>چرخه واکنش بدن به تهدید</a:t>
            </a:r>
            <a:endParaRPr lang="en-US" sz="6000" dirty="0">
              <a:cs typeface="B Mitra" panose="00000400000000000000" pitchFamily="2" charset="-78"/>
            </a:endParaRPr>
          </a:p>
        </p:txBody>
      </p:sp>
    </p:spTree>
    <p:extLst>
      <p:ext uri="{BB962C8B-B14F-4D97-AF65-F5344CB8AC3E}">
        <p14:creationId xmlns:p14="http://schemas.microsoft.com/office/powerpoint/2010/main" val="439169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AC1E9-3247-2DEA-904E-5C241247AA57}"/>
              </a:ext>
            </a:extLst>
          </p:cNvPr>
          <p:cNvSpPr>
            <a:spLocks noGrp="1"/>
          </p:cNvSpPr>
          <p:nvPr>
            <p:ph type="title"/>
          </p:nvPr>
        </p:nvSpPr>
        <p:spPr>
          <a:xfrm>
            <a:off x="1828800" y="3690378"/>
            <a:ext cx="8534400" cy="1507067"/>
          </a:xfrm>
        </p:spPr>
        <p:txBody>
          <a:bodyPr>
            <a:normAutofit/>
          </a:bodyPr>
          <a:lstStyle/>
          <a:p>
            <a:pPr algn="ctr" rtl="1"/>
            <a:r>
              <a:rPr lang="fa-IR" sz="3200" dirty="0">
                <a:cs typeface="B Mitra" panose="00000400000000000000" pitchFamily="2" charset="-78"/>
              </a:rPr>
              <a:t>آمادگی برای رویارویی مستقیم با تهدید</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CDAC844C-3D67-FA54-DE0C-3D4146A34CCE}"/>
              </a:ext>
            </a:extLst>
          </p:cNvPr>
          <p:cNvSpPr>
            <a:spLocks noGrp="1"/>
          </p:cNvSpPr>
          <p:nvPr>
            <p:ph idx="1"/>
          </p:nvPr>
        </p:nvSpPr>
        <p:spPr>
          <a:xfrm>
            <a:off x="1828800" y="752912"/>
            <a:ext cx="8534400" cy="3064079"/>
          </a:xfrm>
        </p:spPr>
        <p:txBody>
          <a:bodyPr>
            <a:normAutofit/>
          </a:bodyPr>
          <a:lstStyle/>
          <a:p>
            <a:pPr marL="0" indent="0" algn="ctr" rtl="1">
              <a:buNone/>
            </a:pPr>
            <a:r>
              <a:rPr lang="fa-IR" sz="6000" dirty="0">
                <a:cs typeface="B Mitra" panose="00000400000000000000" pitchFamily="2" charset="-78"/>
              </a:rPr>
              <a:t>مبارزه ( </a:t>
            </a:r>
            <a:r>
              <a:rPr lang="en-US" sz="4000" dirty="0">
                <a:cs typeface="B Mitra" panose="00000400000000000000" pitchFamily="2" charset="-78"/>
              </a:rPr>
              <a:t>Fight</a:t>
            </a:r>
            <a:r>
              <a:rPr lang="fa-IR" sz="6000" dirty="0">
                <a:cs typeface="B Mitra" panose="00000400000000000000" pitchFamily="2" charset="-78"/>
              </a:rPr>
              <a:t>)</a:t>
            </a:r>
            <a:endParaRPr lang="en-US" sz="6000" dirty="0">
              <a:cs typeface="B Mitra" panose="00000400000000000000" pitchFamily="2" charset="-78"/>
            </a:endParaRPr>
          </a:p>
        </p:txBody>
      </p:sp>
    </p:spTree>
    <p:extLst>
      <p:ext uri="{BB962C8B-B14F-4D97-AF65-F5344CB8AC3E}">
        <p14:creationId xmlns:p14="http://schemas.microsoft.com/office/powerpoint/2010/main" val="1362968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1B22B-8252-C97F-5FCB-A0D45AEA9CAA}"/>
              </a:ext>
            </a:extLst>
          </p:cNvPr>
          <p:cNvSpPr>
            <a:spLocks noGrp="1"/>
          </p:cNvSpPr>
          <p:nvPr>
            <p:ph type="title"/>
          </p:nvPr>
        </p:nvSpPr>
        <p:spPr>
          <a:xfrm>
            <a:off x="1828800" y="3514209"/>
            <a:ext cx="8534400" cy="1507067"/>
          </a:xfrm>
        </p:spPr>
        <p:txBody>
          <a:bodyPr>
            <a:normAutofit/>
          </a:bodyPr>
          <a:lstStyle/>
          <a:p>
            <a:pPr algn="ctr" rtl="1"/>
            <a:r>
              <a:rPr lang="fa-IR" sz="3200" dirty="0">
                <a:cs typeface="B Mitra" panose="00000400000000000000" pitchFamily="2" charset="-78"/>
              </a:rPr>
              <a:t>میل به فرار از موقعیت خطرناک</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4531F1E4-0EA3-10E8-CFDA-6ACE42D60F74}"/>
              </a:ext>
            </a:extLst>
          </p:cNvPr>
          <p:cNvSpPr>
            <a:spLocks noGrp="1"/>
          </p:cNvSpPr>
          <p:nvPr>
            <p:ph idx="1"/>
          </p:nvPr>
        </p:nvSpPr>
        <p:spPr>
          <a:xfrm>
            <a:off x="1828800" y="727746"/>
            <a:ext cx="8534400" cy="2988578"/>
          </a:xfrm>
        </p:spPr>
        <p:txBody>
          <a:bodyPr>
            <a:normAutofit/>
          </a:bodyPr>
          <a:lstStyle/>
          <a:p>
            <a:pPr marL="0" indent="0" algn="ctr" rtl="1">
              <a:buNone/>
            </a:pPr>
            <a:r>
              <a:rPr lang="fa-IR" sz="6000" dirty="0">
                <a:cs typeface="B Mitra" panose="00000400000000000000" pitchFamily="2" charset="-78"/>
              </a:rPr>
              <a:t>گریز (</a:t>
            </a:r>
            <a:r>
              <a:rPr lang="en-US" sz="4000" dirty="0">
                <a:cs typeface="B Mitra" panose="00000400000000000000" pitchFamily="2" charset="-78"/>
              </a:rPr>
              <a:t>Flight</a:t>
            </a:r>
            <a:r>
              <a:rPr lang="fa-IR" sz="6000" dirty="0">
                <a:cs typeface="B Mitra" panose="00000400000000000000" pitchFamily="2" charset="-78"/>
              </a:rPr>
              <a:t>)</a:t>
            </a:r>
            <a:endParaRPr lang="en-US" sz="6000" dirty="0">
              <a:cs typeface="B Mitra" panose="00000400000000000000" pitchFamily="2" charset="-78"/>
            </a:endParaRPr>
          </a:p>
        </p:txBody>
      </p:sp>
    </p:spTree>
    <p:extLst>
      <p:ext uri="{BB962C8B-B14F-4D97-AF65-F5344CB8AC3E}">
        <p14:creationId xmlns:p14="http://schemas.microsoft.com/office/powerpoint/2010/main" val="2530254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D886C-1ADC-EA16-6C8E-953F11110509}"/>
              </a:ext>
            </a:extLst>
          </p:cNvPr>
          <p:cNvSpPr>
            <a:spLocks noGrp="1"/>
          </p:cNvSpPr>
          <p:nvPr>
            <p:ph type="title"/>
          </p:nvPr>
        </p:nvSpPr>
        <p:spPr>
          <a:xfrm>
            <a:off x="1828800" y="3624044"/>
            <a:ext cx="8534400" cy="1507067"/>
          </a:xfrm>
        </p:spPr>
        <p:txBody>
          <a:bodyPr>
            <a:normAutofit/>
          </a:bodyPr>
          <a:lstStyle/>
          <a:p>
            <a:pPr algn="ctr" rtl="1"/>
            <a:r>
              <a:rPr lang="fa-IR" sz="3200" dirty="0">
                <a:cs typeface="B Mitra" panose="00000400000000000000" pitchFamily="2" charset="-78"/>
              </a:rPr>
              <a:t>حالتی از فلج شدن یا عدم توانایی در واکنش</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A38EDA15-C6F9-6D61-D167-F049EFA7853F}"/>
              </a:ext>
            </a:extLst>
          </p:cNvPr>
          <p:cNvSpPr>
            <a:spLocks noGrp="1"/>
          </p:cNvSpPr>
          <p:nvPr>
            <p:ph idx="1"/>
          </p:nvPr>
        </p:nvSpPr>
        <p:spPr>
          <a:xfrm>
            <a:off x="1828800" y="778079"/>
            <a:ext cx="8534400" cy="2929855"/>
          </a:xfrm>
        </p:spPr>
        <p:txBody>
          <a:bodyPr>
            <a:normAutofit/>
          </a:bodyPr>
          <a:lstStyle/>
          <a:p>
            <a:pPr marL="0" indent="0" algn="ctr" rtl="1">
              <a:buNone/>
            </a:pPr>
            <a:r>
              <a:rPr lang="fa-IR" sz="6000" dirty="0">
                <a:cs typeface="B Mitra" panose="00000400000000000000" pitchFamily="2" charset="-78"/>
              </a:rPr>
              <a:t>توقف (</a:t>
            </a:r>
            <a:r>
              <a:rPr lang="en-US" sz="4000" dirty="0">
                <a:cs typeface="B Mitra" panose="00000400000000000000" pitchFamily="2" charset="-78"/>
              </a:rPr>
              <a:t>Freeze</a:t>
            </a:r>
            <a:r>
              <a:rPr lang="fa-IR" sz="6000" dirty="0">
                <a:cs typeface="B Mitra" panose="00000400000000000000" pitchFamily="2" charset="-78"/>
              </a:rPr>
              <a:t>)</a:t>
            </a:r>
            <a:endParaRPr lang="en-US" sz="6000" dirty="0">
              <a:cs typeface="B Mitra" panose="00000400000000000000" pitchFamily="2" charset="-78"/>
            </a:endParaRPr>
          </a:p>
        </p:txBody>
      </p:sp>
    </p:spTree>
    <p:extLst>
      <p:ext uri="{BB962C8B-B14F-4D97-AF65-F5344CB8AC3E}">
        <p14:creationId xmlns:p14="http://schemas.microsoft.com/office/powerpoint/2010/main" val="3165731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550BB-86D5-2AAD-49A8-716BD964B0C9}"/>
              </a:ext>
            </a:extLst>
          </p:cNvPr>
          <p:cNvSpPr>
            <a:spLocks noGrp="1"/>
          </p:cNvSpPr>
          <p:nvPr>
            <p:ph type="title"/>
          </p:nvPr>
        </p:nvSpPr>
        <p:spPr>
          <a:xfrm>
            <a:off x="1828800" y="2601674"/>
            <a:ext cx="8534400" cy="3754538"/>
          </a:xfrm>
        </p:spPr>
        <p:txBody>
          <a:bodyPr>
            <a:normAutofit/>
          </a:bodyPr>
          <a:lstStyle/>
          <a:p>
            <a:pPr algn="r" rtl="1"/>
            <a:r>
              <a:rPr lang="fa-IR" sz="3200" dirty="0">
                <a:solidFill>
                  <a:schemeClr val="bg1">
                    <a:lumMod val="75000"/>
                    <a:lumOff val="25000"/>
                  </a:schemeClr>
                </a:solidFill>
                <a:cs typeface="B Mitra" panose="00000400000000000000" pitchFamily="2" charset="-78"/>
              </a:rPr>
              <a:t>استرس حاد: </a:t>
            </a:r>
            <a:r>
              <a:rPr lang="fa-IR" sz="3200" dirty="0">
                <a:cs typeface="B Mitra" panose="00000400000000000000" pitchFamily="2" charset="-78"/>
              </a:rPr>
              <a:t>واکنش شدید روانی و جسمانی بلافاصله پس از حادثه</a:t>
            </a:r>
            <a:br>
              <a:rPr lang="fa-IR" sz="3200" dirty="0">
                <a:cs typeface="B Mitra" panose="00000400000000000000" pitchFamily="2" charset="-78"/>
              </a:rPr>
            </a:br>
            <a:r>
              <a:rPr lang="fa-IR" sz="3200" dirty="0">
                <a:solidFill>
                  <a:schemeClr val="bg1">
                    <a:lumMod val="75000"/>
                    <a:lumOff val="25000"/>
                  </a:schemeClr>
                </a:solidFill>
                <a:cs typeface="B Mitra" panose="00000400000000000000" pitchFamily="2" charset="-78"/>
              </a:rPr>
              <a:t>فرسودگی هیجانی: </a:t>
            </a:r>
            <a:r>
              <a:rPr lang="fa-IR" sz="3200" dirty="0">
                <a:cs typeface="B Mitra" panose="00000400000000000000" pitchFamily="2" charset="-78"/>
              </a:rPr>
              <a:t>احساس خستگی شدید، بی تفاوتی نسبت به شغل، کاهش کارایی شدید</a:t>
            </a:r>
            <a:br>
              <a:rPr lang="fa-IR" sz="3200" dirty="0">
                <a:cs typeface="B Mitra" panose="00000400000000000000" pitchFamily="2" charset="-78"/>
              </a:rPr>
            </a:br>
            <a:r>
              <a:rPr lang="fa-IR" sz="3200" dirty="0">
                <a:solidFill>
                  <a:schemeClr val="bg1">
                    <a:lumMod val="75000"/>
                    <a:lumOff val="25000"/>
                  </a:schemeClr>
                </a:solidFill>
                <a:cs typeface="B Mitra" panose="00000400000000000000" pitchFamily="2" charset="-78"/>
              </a:rPr>
              <a:t>احساس گناه بازمانده: </a:t>
            </a:r>
            <a:r>
              <a:rPr lang="fa-IR" sz="3200" dirty="0">
                <a:cs typeface="B Mitra" panose="00000400000000000000" pitchFamily="2" charset="-78"/>
              </a:rPr>
              <a:t>احساس گناه به دلیل زنده ماندن در حالیکه دیگران جان خود را از دست داده اند.</a:t>
            </a:r>
            <a:br>
              <a:rPr lang="fa-IR" sz="3200" dirty="0">
                <a:cs typeface="B Mitra" panose="00000400000000000000" pitchFamily="2" charset="-78"/>
              </a:rPr>
            </a:br>
            <a:r>
              <a:rPr lang="fa-IR" sz="3200" dirty="0">
                <a:solidFill>
                  <a:schemeClr val="bg1">
                    <a:lumMod val="75000"/>
                    <a:lumOff val="25000"/>
                  </a:schemeClr>
                </a:solidFill>
                <a:cs typeface="B Mitra" panose="00000400000000000000" pitchFamily="2" charset="-78"/>
              </a:rPr>
              <a:t>اختلال استرس پس از سانحه: </a:t>
            </a:r>
            <a:r>
              <a:rPr lang="fa-IR" sz="3200" dirty="0">
                <a:cs typeface="B Mitra" panose="00000400000000000000" pitchFamily="2" charset="-78"/>
              </a:rPr>
              <a:t>کابوس، فلش بک، اجتناب از موقعیت یادآور حادثه</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8DFB474F-04AF-8B4C-3FC8-83AC9D4147FC}"/>
              </a:ext>
            </a:extLst>
          </p:cNvPr>
          <p:cNvSpPr>
            <a:spLocks noGrp="1"/>
          </p:cNvSpPr>
          <p:nvPr>
            <p:ph idx="1"/>
          </p:nvPr>
        </p:nvSpPr>
        <p:spPr>
          <a:xfrm>
            <a:off x="1828800" y="794858"/>
            <a:ext cx="8534400" cy="1684868"/>
          </a:xfrm>
        </p:spPr>
        <p:txBody>
          <a:bodyPr>
            <a:normAutofit/>
          </a:bodyPr>
          <a:lstStyle/>
          <a:p>
            <a:pPr marL="0" indent="0" algn="ctr" rtl="1">
              <a:buNone/>
            </a:pPr>
            <a:r>
              <a:rPr lang="fa-IR" sz="6000" dirty="0">
                <a:cs typeface="B Mitra" panose="00000400000000000000" pitchFamily="2" charset="-78"/>
              </a:rPr>
              <a:t>پیامد های روانی احتمالی</a:t>
            </a:r>
            <a:endParaRPr lang="en-US" sz="6000" dirty="0">
              <a:cs typeface="B Mitra" panose="00000400000000000000" pitchFamily="2" charset="-78"/>
            </a:endParaRPr>
          </a:p>
        </p:txBody>
      </p:sp>
    </p:spTree>
    <p:extLst>
      <p:ext uri="{BB962C8B-B14F-4D97-AF65-F5344CB8AC3E}">
        <p14:creationId xmlns:p14="http://schemas.microsoft.com/office/powerpoint/2010/main" val="3106028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E5D72-CB76-42BA-A29F-A7FAEAF82AF5}"/>
              </a:ext>
            </a:extLst>
          </p:cNvPr>
          <p:cNvSpPr>
            <a:spLocks noGrp="1"/>
          </p:cNvSpPr>
          <p:nvPr>
            <p:ph type="title"/>
          </p:nvPr>
        </p:nvSpPr>
        <p:spPr>
          <a:xfrm>
            <a:off x="1828800" y="2390863"/>
            <a:ext cx="8534400" cy="3890394"/>
          </a:xfrm>
        </p:spPr>
        <p:txBody>
          <a:bodyPr>
            <a:noAutofit/>
          </a:bodyPr>
          <a:lstStyle/>
          <a:p>
            <a:pPr algn="r" rtl="1"/>
            <a:r>
              <a:rPr lang="fa-IR" sz="2800" dirty="0">
                <a:cs typeface="B Mitra" panose="00000400000000000000" pitchFamily="2" charset="-78"/>
              </a:rPr>
              <a:t>استرس حاد: چند ساعت چند روز تا چند هفته بعد از رویداد آسیب زا ظاهر می شود و ادامه دارد و کاهش علائم به مرور زمان نیز اتفاق می افتد. در صورت ادامه پیدا کردن بیش از یک ماه و مختل کردن عملکرد روزانه نشان دهنده اختلال </a:t>
            </a:r>
            <a:r>
              <a:rPr lang="en-US" sz="2800" dirty="0">
                <a:cs typeface="B Mitra" panose="00000400000000000000" pitchFamily="2" charset="-78"/>
              </a:rPr>
              <a:t>PTSD</a:t>
            </a:r>
            <a:r>
              <a:rPr lang="fa-IR" sz="2800" dirty="0">
                <a:cs typeface="B Mitra" panose="00000400000000000000" pitchFamily="2" charset="-78"/>
              </a:rPr>
              <a:t> می باشد.</a:t>
            </a:r>
            <a:br>
              <a:rPr lang="fa-IR" sz="2800" dirty="0">
                <a:cs typeface="B Mitra" panose="00000400000000000000" pitchFamily="2" charset="-78"/>
              </a:rPr>
            </a:br>
            <a:r>
              <a:rPr lang="fa-IR" sz="2800" dirty="0">
                <a:solidFill>
                  <a:schemeClr val="bg1">
                    <a:lumMod val="65000"/>
                    <a:lumOff val="35000"/>
                  </a:schemeClr>
                </a:solidFill>
                <a:cs typeface="B Mitra" panose="00000400000000000000" pitchFamily="2" charset="-78"/>
              </a:rPr>
              <a:t>علائم </a:t>
            </a:r>
            <a:r>
              <a:rPr lang="en-US" sz="2800" dirty="0">
                <a:solidFill>
                  <a:schemeClr val="bg1">
                    <a:lumMod val="65000"/>
                    <a:lumOff val="35000"/>
                  </a:schemeClr>
                </a:solidFill>
                <a:cs typeface="B Mitra" panose="00000400000000000000" pitchFamily="2" charset="-78"/>
              </a:rPr>
              <a:t>PTSD</a:t>
            </a:r>
            <a:r>
              <a:rPr lang="fa-IR" sz="2800" dirty="0">
                <a:cs typeface="B Mitra" panose="00000400000000000000" pitchFamily="2" charset="-78"/>
              </a:rPr>
              <a:t>: </a:t>
            </a:r>
            <a:br>
              <a:rPr lang="fa-IR" sz="2800" dirty="0">
                <a:cs typeface="B Mitra" panose="00000400000000000000" pitchFamily="2" charset="-78"/>
              </a:rPr>
            </a:br>
            <a:r>
              <a:rPr lang="fa-IR" sz="2800" dirty="0">
                <a:cs typeface="B Mitra" panose="00000400000000000000" pitchFamily="2" charset="-78"/>
              </a:rPr>
              <a:t>تجربه مجدد رویداد: از طریق کابوس، فلاش بک، افکار مزاحم</a:t>
            </a:r>
            <a:br>
              <a:rPr lang="fa-IR" sz="2800" dirty="0">
                <a:cs typeface="B Mitra" panose="00000400000000000000" pitchFamily="2" charset="-78"/>
              </a:rPr>
            </a:br>
            <a:r>
              <a:rPr lang="fa-IR" sz="2800" dirty="0">
                <a:cs typeface="B Mitra" panose="00000400000000000000" pitchFamily="2" charset="-78"/>
              </a:rPr>
              <a:t>اجتناب</a:t>
            </a:r>
            <a:r>
              <a:rPr lang="fa-IR" sz="2800">
                <a:cs typeface="B Mitra" panose="00000400000000000000" pitchFamily="2" charset="-78"/>
              </a:rPr>
              <a:t>: دوری </a:t>
            </a:r>
            <a:r>
              <a:rPr lang="fa-IR" sz="2800" dirty="0">
                <a:cs typeface="B Mitra" panose="00000400000000000000" pitchFamily="2" charset="-78"/>
              </a:rPr>
              <a:t>از افراد، مکان ها، افکاری که یاد آور تروما هستند</a:t>
            </a:r>
            <a:br>
              <a:rPr lang="fa-IR" sz="2800" dirty="0">
                <a:cs typeface="B Mitra" panose="00000400000000000000" pitchFamily="2" charset="-78"/>
              </a:rPr>
            </a:br>
            <a:r>
              <a:rPr lang="fa-IR" sz="2800" dirty="0">
                <a:cs typeface="B Mitra" panose="00000400000000000000" pitchFamily="2" charset="-78"/>
              </a:rPr>
              <a:t>افکار و خلق و خوی منفی: احساس نا امیدی، بی علاقگی، مشکل در به یاد آوردن جنبه های مهم</a:t>
            </a:r>
            <a:br>
              <a:rPr lang="fa-IR" sz="2800" dirty="0">
                <a:cs typeface="B Mitra" panose="00000400000000000000" pitchFamily="2" charset="-78"/>
              </a:rPr>
            </a:br>
            <a:r>
              <a:rPr lang="fa-IR" sz="2800" dirty="0">
                <a:cs typeface="B Mitra" panose="00000400000000000000" pitchFamily="2" charset="-78"/>
              </a:rPr>
              <a:t>برانگیختگی و واکنش پذیری بیش از حد: عصبانیت، مشکل در تمرکز، گوش به زنگ بودن دائمی</a:t>
            </a:r>
            <a:endParaRPr lang="en-US" sz="2800" dirty="0">
              <a:cs typeface="B Mitra" panose="00000400000000000000" pitchFamily="2" charset="-78"/>
            </a:endParaRPr>
          </a:p>
        </p:txBody>
      </p:sp>
      <p:sp>
        <p:nvSpPr>
          <p:cNvPr id="3" name="Content Placeholder 2">
            <a:extLst>
              <a:ext uri="{FF2B5EF4-FFF2-40B4-BE49-F238E27FC236}">
                <a16:creationId xmlns:a16="http://schemas.microsoft.com/office/drawing/2014/main" id="{E4713843-80FF-5331-D9C3-28BFCEE13378}"/>
              </a:ext>
            </a:extLst>
          </p:cNvPr>
          <p:cNvSpPr>
            <a:spLocks noGrp="1"/>
          </p:cNvSpPr>
          <p:nvPr>
            <p:ph idx="1"/>
          </p:nvPr>
        </p:nvSpPr>
        <p:spPr>
          <a:xfrm>
            <a:off x="1828800" y="939568"/>
            <a:ext cx="8534400" cy="1082180"/>
          </a:xfrm>
        </p:spPr>
        <p:txBody>
          <a:bodyPr>
            <a:normAutofit/>
          </a:bodyPr>
          <a:lstStyle/>
          <a:p>
            <a:pPr marL="0" indent="0" algn="ctr" rtl="1">
              <a:buNone/>
            </a:pPr>
            <a:r>
              <a:rPr lang="fa-IR" sz="6000" dirty="0">
                <a:cs typeface="B Mitra" panose="00000400000000000000" pitchFamily="2" charset="-78"/>
              </a:rPr>
              <a:t>تفاوت </a:t>
            </a:r>
            <a:r>
              <a:rPr lang="en-US" sz="4000" dirty="0">
                <a:cs typeface="B Mitra" panose="00000400000000000000" pitchFamily="2" charset="-78"/>
              </a:rPr>
              <a:t>PTSD</a:t>
            </a:r>
            <a:r>
              <a:rPr lang="fa-IR" sz="6000" dirty="0">
                <a:cs typeface="B Mitra" panose="00000400000000000000" pitchFamily="2" charset="-78"/>
              </a:rPr>
              <a:t> و </a:t>
            </a:r>
            <a:r>
              <a:rPr lang="en-US" sz="4000" dirty="0">
                <a:cs typeface="B Mitra" panose="00000400000000000000" pitchFamily="2" charset="-78"/>
              </a:rPr>
              <a:t>ASD</a:t>
            </a:r>
          </a:p>
        </p:txBody>
      </p:sp>
    </p:spTree>
    <p:extLst>
      <p:ext uri="{BB962C8B-B14F-4D97-AF65-F5344CB8AC3E}">
        <p14:creationId xmlns:p14="http://schemas.microsoft.com/office/powerpoint/2010/main" val="3458725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3F32E-3F28-708F-D995-034F2D2B1783}"/>
              </a:ext>
            </a:extLst>
          </p:cNvPr>
          <p:cNvSpPr>
            <a:spLocks noGrp="1"/>
          </p:cNvSpPr>
          <p:nvPr>
            <p:ph type="title"/>
          </p:nvPr>
        </p:nvSpPr>
        <p:spPr>
          <a:xfrm>
            <a:off x="1828800" y="2256639"/>
            <a:ext cx="8534400" cy="4308214"/>
          </a:xfrm>
        </p:spPr>
        <p:txBody>
          <a:bodyPr>
            <a:noAutofit/>
          </a:bodyPr>
          <a:lstStyle/>
          <a:p>
            <a:pPr algn="r" rtl="1"/>
            <a:r>
              <a:rPr lang="fa-IR" sz="2800" dirty="0">
                <a:solidFill>
                  <a:schemeClr val="bg1">
                    <a:lumMod val="85000"/>
                    <a:lumOff val="15000"/>
                  </a:schemeClr>
                </a:solidFill>
                <a:cs typeface="B Mitra" panose="00000400000000000000" pitchFamily="2" charset="-78"/>
              </a:rPr>
              <a:t>علائم جسمانی: </a:t>
            </a:r>
            <a:r>
              <a:rPr lang="fa-IR" sz="2800" dirty="0">
                <a:cs typeface="B Mitra" panose="00000400000000000000" pitchFamily="2" charset="-78"/>
              </a:rPr>
              <a:t>سر درد، مشکلات گوارشی، خستگی مزمن، تپش قلب، درد های عضلانی</a:t>
            </a:r>
            <a:br>
              <a:rPr lang="fa-IR" sz="2800" dirty="0">
                <a:cs typeface="B Mitra" panose="00000400000000000000" pitchFamily="2" charset="-78"/>
              </a:rPr>
            </a:br>
            <a:br>
              <a:rPr lang="fa-IR" sz="2800" dirty="0">
                <a:cs typeface="B Mitra" panose="00000400000000000000" pitchFamily="2" charset="-78"/>
              </a:rPr>
            </a:br>
            <a:r>
              <a:rPr lang="fa-IR" sz="2800" dirty="0">
                <a:solidFill>
                  <a:schemeClr val="bg1">
                    <a:lumMod val="85000"/>
                    <a:lumOff val="15000"/>
                  </a:schemeClr>
                </a:solidFill>
                <a:cs typeface="B Mitra" panose="00000400000000000000" pitchFamily="2" charset="-78"/>
              </a:rPr>
              <a:t>علائم عاطفی: </a:t>
            </a:r>
            <a:r>
              <a:rPr lang="fa-IR" sz="2800" dirty="0">
                <a:cs typeface="B Mitra" panose="00000400000000000000" pitchFamily="2" charset="-78"/>
              </a:rPr>
              <a:t>تحریک پذیری، عصبانیت، غم، اضطراب، نا امیدی، احساس بی کفایتی</a:t>
            </a:r>
            <a:br>
              <a:rPr lang="fa-IR" sz="2800" dirty="0">
                <a:cs typeface="B Mitra" panose="00000400000000000000" pitchFamily="2" charset="-78"/>
              </a:rPr>
            </a:br>
            <a:br>
              <a:rPr lang="fa-IR" sz="2800" dirty="0">
                <a:cs typeface="B Mitra" panose="00000400000000000000" pitchFamily="2" charset="-78"/>
              </a:rPr>
            </a:br>
            <a:r>
              <a:rPr lang="fa-IR" sz="2800" dirty="0">
                <a:solidFill>
                  <a:schemeClr val="bg1">
                    <a:lumMod val="85000"/>
                    <a:lumOff val="15000"/>
                  </a:schemeClr>
                </a:solidFill>
                <a:cs typeface="B Mitra" panose="00000400000000000000" pitchFamily="2" charset="-78"/>
              </a:rPr>
              <a:t>علائم رفتاری: </a:t>
            </a:r>
            <a:r>
              <a:rPr lang="fa-IR" sz="2800" dirty="0">
                <a:cs typeface="B Mitra" panose="00000400000000000000" pitchFamily="2" charset="-78"/>
              </a:rPr>
              <a:t>انزوا، پرخاشگری، مشکل در خواب، از دست دادن علاقه به فعالیت های لذت بخش، روی آوردن به مصرف الکل و مواد</a:t>
            </a:r>
            <a:br>
              <a:rPr lang="fa-IR" sz="2800" dirty="0">
                <a:cs typeface="B Mitra" panose="00000400000000000000" pitchFamily="2" charset="-78"/>
              </a:rPr>
            </a:br>
            <a:br>
              <a:rPr lang="fa-IR" sz="2800" dirty="0">
                <a:cs typeface="B Mitra" panose="00000400000000000000" pitchFamily="2" charset="-78"/>
              </a:rPr>
            </a:br>
            <a:r>
              <a:rPr lang="fa-IR" sz="2800" dirty="0">
                <a:solidFill>
                  <a:schemeClr val="bg1">
                    <a:lumMod val="85000"/>
                    <a:lumOff val="15000"/>
                  </a:schemeClr>
                </a:solidFill>
                <a:cs typeface="B Mitra" panose="00000400000000000000" pitchFamily="2" charset="-78"/>
              </a:rPr>
              <a:t>علائم شناختی: </a:t>
            </a:r>
            <a:r>
              <a:rPr lang="fa-IR" sz="2800" dirty="0">
                <a:cs typeface="B Mitra" panose="00000400000000000000" pitchFamily="2" charset="-78"/>
              </a:rPr>
              <a:t>مشکل در تمرکز، فراموشی، افکار منفی مداوم، دشواری در تصمیم گیری</a:t>
            </a:r>
            <a:endParaRPr lang="en-US" sz="2800" dirty="0">
              <a:cs typeface="B Mitra" panose="00000400000000000000" pitchFamily="2" charset="-78"/>
            </a:endParaRPr>
          </a:p>
        </p:txBody>
      </p:sp>
      <p:sp>
        <p:nvSpPr>
          <p:cNvPr id="3" name="Content Placeholder 2">
            <a:extLst>
              <a:ext uri="{FF2B5EF4-FFF2-40B4-BE49-F238E27FC236}">
                <a16:creationId xmlns:a16="http://schemas.microsoft.com/office/drawing/2014/main" id="{85CC9EB5-308E-94B3-BD3D-F29E4C01BF08}"/>
              </a:ext>
            </a:extLst>
          </p:cNvPr>
          <p:cNvSpPr>
            <a:spLocks noGrp="1"/>
          </p:cNvSpPr>
          <p:nvPr>
            <p:ph idx="1"/>
          </p:nvPr>
        </p:nvSpPr>
        <p:spPr>
          <a:xfrm>
            <a:off x="1828800" y="828414"/>
            <a:ext cx="8534400" cy="1067498"/>
          </a:xfrm>
        </p:spPr>
        <p:txBody>
          <a:bodyPr>
            <a:normAutofit fontScale="70000" lnSpcReduction="20000"/>
          </a:bodyPr>
          <a:lstStyle/>
          <a:p>
            <a:pPr marL="0" indent="0" algn="ctr" rtl="1">
              <a:buNone/>
            </a:pPr>
            <a:r>
              <a:rPr lang="fa-IR" sz="4400" dirty="0">
                <a:cs typeface="B Mitra" panose="00000400000000000000" pitchFamily="2" charset="-78"/>
              </a:rPr>
              <a:t>علائم هشدار دهنده استرس</a:t>
            </a:r>
          </a:p>
          <a:p>
            <a:pPr marL="0" indent="0" algn="ctr" rtl="1">
              <a:buNone/>
            </a:pPr>
            <a:r>
              <a:rPr lang="fa-IR" sz="4400" dirty="0">
                <a:cs typeface="B Mitra" panose="00000400000000000000" pitchFamily="2" charset="-78"/>
              </a:rPr>
              <a:t>( علائم جسمانی، عاطفی، رفتاری، شناختی )</a:t>
            </a:r>
            <a:endParaRPr lang="en-US" sz="4400" dirty="0">
              <a:cs typeface="B Mitra" panose="00000400000000000000" pitchFamily="2" charset="-78"/>
            </a:endParaRPr>
          </a:p>
        </p:txBody>
      </p:sp>
    </p:spTree>
    <p:extLst>
      <p:ext uri="{BB962C8B-B14F-4D97-AF65-F5344CB8AC3E}">
        <p14:creationId xmlns:p14="http://schemas.microsoft.com/office/powerpoint/2010/main" val="3217303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9B8EC-92B2-64A6-5E4E-164C9745C48B}"/>
              </a:ext>
            </a:extLst>
          </p:cNvPr>
          <p:cNvSpPr>
            <a:spLocks noGrp="1"/>
          </p:cNvSpPr>
          <p:nvPr>
            <p:ph type="title"/>
          </p:nvPr>
        </p:nvSpPr>
        <p:spPr>
          <a:xfrm>
            <a:off x="1828800" y="3120705"/>
            <a:ext cx="8534400" cy="2831749"/>
          </a:xfrm>
        </p:spPr>
        <p:txBody>
          <a:bodyPr>
            <a:normAutofit/>
          </a:bodyPr>
          <a:lstStyle/>
          <a:p>
            <a:pPr algn="r" rtl="1"/>
            <a:r>
              <a:rPr lang="fa-IR" sz="3200" dirty="0">
                <a:cs typeface="B Mitra" panose="00000400000000000000" pitchFamily="2" charset="-78"/>
              </a:rPr>
              <a:t>تکنیک </a:t>
            </a:r>
            <a:r>
              <a:rPr lang="en-US" sz="3200" dirty="0">
                <a:cs typeface="B Mitra" panose="00000400000000000000" pitchFamily="2" charset="-78"/>
              </a:rPr>
              <a:t>STOP</a:t>
            </a:r>
            <a:br>
              <a:rPr lang="fa-IR" sz="3200" dirty="0">
                <a:cs typeface="B Mitra" panose="00000400000000000000" pitchFamily="2" charset="-78"/>
              </a:rPr>
            </a:br>
            <a:br>
              <a:rPr lang="en-US" sz="3200" dirty="0">
                <a:cs typeface="B Mitra" panose="00000400000000000000" pitchFamily="2" charset="-78"/>
              </a:rPr>
            </a:br>
            <a:r>
              <a:rPr lang="fa-IR" sz="3200" dirty="0">
                <a:cs typeface="B Mitra" panose="00000400000000000000" pitchFamily="2" charset="-78"/>
              </a:rPr>
              <a:t>تکنیک </a:t>
            </a:r>
            <a:r>
              <a:rPr lang="en-US" sz="3200" dirty="0">
                <a:cs typeface="B Mitra" panose="00000400000000000000" pitchFamily="2" charset="-78"/>
              </a:rPr>
              <a:t>Grounding</a:t>
            </a:r>
            <a:br>
              <a:rPr lang="fa-IR" sz="3200" dirty="0">
                <a:cs typeface="B Mitra" panose="00000400000000000000" pitchFamily="2" charset="-78"/>
              </a:rPr>
            </a:br>
            <a:br>
              <a:rPr lang="en-US" sz="3200" dirty="0">
                <a:cs typeface="B Mitra" panose="00000400000000000000" pitchFamily="2" charset="-78"/>
              </a:rPr>
            </a:br>
            <a:r>
              <a:rPr lang="fa-IR" sz="3200" dirty="0">
                <a:cs typeface="B Mitra" panose="00000400000000000000" pitchFamily="2" charset="-78"/>
              </a:rPr>
              <a:t>تکنیک </a:t>
            </a:r>
            <a:r>
              <a:rPr lang="en-US" sz="3200" dirty="0">
                <a:cs typeface="B Mitra" panose="00000400000000000000" pitchFamily="2" charset="-78"/>
              </a:rPr>
              <a:t>tactical breathing</a:t>
            </a:r>
          </a:p>
        </p:txBody>
      </p:sp>
      <p:sp>
        <p:nvSpPr>
          <p:cNvPr id="3" name="Content Placeholder 2">
            <a:extLst>
              <a:ext uri="{FF2B5EF4-FFF2-40B4-BE49-F238E27FC236}">
                <a16:creationId xmlns:a16="http://schemas.microsoft.com/office/drawing/2014/main" id="{E9B361D1-5CAF-8377-6D3E-DD8EEE39E4B6}"/>
              </a:ext>
            </a:extLst>
          </p:cNvPr>
          <p:cNvSpPr>
            <a:spLocks noGrp="1"/>
          </p:cNvSpPr>
          <p:nvPr>
            <p:ph idx="1"/>
          </p:nvPr>
        </p:nvSpPr>
        <p:spPr>
          <a:xfrm>
            <a:off x="1828800" y="786468"/>
            <a:ext cx="8534400" cy="1931565"/>
          </a:xfrm>
        </p:spPr>
        <p:txBody>
          <a:bodyPr>
            <a:normAutofit/>
          </a:bodyPr>
          <a:lstStyle/>
          <a:p>
            <a:pPr marL="0" indent="0" algn="ctr" rtl="1">
              <a:buNone/>
            </a:pPr>
            <a:r>
              <a:rPr lang="fa-IR" sz="6000" dirty="0">
                <a:cs typeface="B Mitra" panose="00000400000000000000" pitchFamily="2" charset="-78"/>
              </a:rPr>
              <a:t>مهارت های مدیریت استرس</a:t>
            </a:r>
            <a:endParaRPr lang="en-US" sz="6000" dirty="0">
              <a:cs typeface="B Mitra" panose="00000400000000000000" pitchFamily="2" charset="-78"/>
            </a:endParaRPr>
          </a:p>
        </p:txBody>
      </p:sp>
    </p:spTree>
    <p:extLst>
      <p:ext uri="{BB962C8B-B14F-4D97-AF65-F5344CB8AC3E}">
        <p14:creationId xmlns:p14="http://schemas.microsoft.com/office/powerpoint/2010/main" val="3903054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F437D-59CF-281B-A6E3-A81DABF2E115}"/>
              </a:ext>
            </a:extLst>
          </p:cNvPr>
          <p:cNvSpPr>
            <a:spLocks noGrp="1"/>
          </p:cNvSpPr>
          <p:nvPr>
            <p:ph type="title"/>
          </p:nvPr>
        </p:nvSpPr>
        <p:spPr>
          <a:xfrm>
            <a:off x="1828800" y="2214694"/>
            <a:ext cx="8534400" cy="3957506"/>
          </a:xfrm>
        </p:spPr>
        <p:txBody>
          <a:bodyPr>
            <a:noAutofit/>
          </a:bodyPr>
          <a:lstStyle/>
          <a:p>
            <a:pPr algn="r" rtl="1"/>
            <a:r>
              <a:rPr lang="en-US" sz="2800" dirty="0">
                <a:cs typeface="B Mitra" panose="00000400000000000000" pitchFamily="2" charset="-78"/>
              </a:rPr>
              <a:t>S</a:t>
            </a:r>
            <a:r>
              <a:rPr lang="fa-IR" sz="2800" dirty="0">
                <a:cs typeface="B Mitra" panose="00000400000000000000" pitchFamily="2" charset="-78"/>
              </a:rPr>
              <a:t>: (</a:t>
            </a:r>
            <a:r>
              <a:rPr lang="en-US" sz="2800" dirty="0">
                <a:cs typeface="B Mitra" panose="00000400000000000000" pitchFamily="2" charset="-78"/>
              </a:rPr>
              <a:t>Stop</a:t>
            </a:r>
            <a:r>
              <a:rPr lang="fa-IR" sz="2800" dirty="0">
                <a:cs typeface="B Mitra" panose="00000400000000000000" pitchFamily="2" charset="-78"/>
              </a:rPr>
              <a:t>) بایستید! فعالیت فعلی خود را متوقف کنید حتی برای چند ثانیه</a:t>
            </a:r>
            <a:br>
              <a:rPr lang="fa-IR" sz="2800" dirty="0">
                <a:cs typeface="B Mitra" panose="00000400000000000000" pitchFamily="2" charset="-78"/>
              </a:rPr>
            </a:br>
            <a:br>
              <a:rPr lang="fa-IR" sz="2800" dirty="0">
                <a:cs typeface="B Mitra" panose="00000400000000000000" pitchFamily="2" charset="-78"/>
              </a:rPr>
            </a:br>
            <a:r>
              <a:rPr lang="en-US" sz="2800" dirty="0">
                <a:cs typeface="B Mitra" panose="00000400000000000000" pitchFamily="2" charset="-78"/>
              </a:rPr>
              <a:t>T</a:t>
            </a:r>
            <a:r>
              <a:rPr lang="fa-IR" sz="2800" dirty="0">
                <a:cs typeface="B Mitra" panose="00000400000000000000" pitchFamily="2" charset="-78"/>
              </a:rPr>
              <a:t>: (</a:t>
            </a:r>
            <a:r>
              <a:rPr lang="en-US" sz="2800" dirty="0">
                <a:cs typeface="B Mitra" panose="00000400000000000000" pitchFamily="2" charset="-78"/>
              </a:rPr>
              <a:t>take a breath</a:t>
            </a:r>
            <a:r>
              <a:rPr lang="fa-IR" sz="2800" dirty="0">
                <a:cs typeface="B Mitra" panose="00000400000000000000" pitchFamily="2" charset="-78"/>
              </a:rPr>
              <a:t>) نفس بکشید! یک نفس عمیق و آرام بکشید</a:t>
            </a:r>
            <a:br>
              <a:rPr lang="fa-IR" sz="2800" dirty="0">
                <a:cs typeface="B Mitra" panose="00000400000000000000" pitchFamily="2" charset="-78"/>
              </a:rPr>
            </a:br>
            <a:br>
              <a:rPr lang="fa-IR" sz="2800" dirty="0">
                <a:cs typeface="B Mitra" panose="00000400000000000000" pitchFamily="2" charset="-78"/>
              </a:rPr>
            </a:br>
            <a:r>
              <a:rPr lang="en-US" sz="2800" dirty="0">
                <a:cs typeface="B Mitra" panose="00000400000000000000" pitchFamily="2" charset="-78"/>
              </a:rPr>
              <a:t>o</a:t>
            </a:r>
            <a:r>
              <a:rPr lang="fa-IR" sz="2800" dirty="0">
                <a:cs typeface="B Mitra" panose="00000400000000000000" pitchFamily="2" charset="-78"/>
              </a:rPr>
              <a:t>: (</a:t>
            </a:r>
            <a:r>
              <a:rPr lang="en-US" sz="2800" dirty="0">
                <a:cs typeface="B Mitra" panose="00000400000000000000" pitchFamily="2" charset="-78"/>
              </a:rPr>
              <a:t>observe</a:t>
            </a:r>
            <a:r>
              <a:rPr lang="fa-IR" sz="2800" dirty="0">
                <a:cs typeface="B Mitra" panose="00000400000000000000" pitchFamily="2" charset="-78"/>
              </a:rPr>
              <a:t>) مشاهده کنید! به آنچه در درونتان (افکار و احساس) و </a:t>
            </a:r>
            <a:r>
              <a:rPr lang="fa-IR" sz="2800">
                <a:cs typeface="B Mitra" panose="00000400000000000000" pitchFamily="2" charset="-78"/>
              </a:rPr>
              <a:t>در اطرافتان </a:t>
            </a:r>
            <a:r>
              <a:rPr lang="fa-IR" sz="2800" dirty="0">
                <a:cs typeface="B Mitra" panose="00000400000000000000" pitchFamily="2" charset="-78"/>
              </a:rPr>
              <a:t>می گذرد بدون قضاوت توجه کنید</a:t>
            </a:r>
            <a:br>
              <a:rPr lang="fa-IR" sz="2800" dirty="0">
                <a:cs typeface="B Mitra" panose="00000400000000000000" pitchFamily="2" charset="-78"/>
              </a:rPr>
            </a:br>
            <a:br>
              <a:rPr lang="fa-IR" sz="2800" dirty="0">
                <a:cs typeface="B Mitra" panose="00000400000000000000" pitchFamily="2" charset="-78"/>
              </a:rPr>
            </a:br>
            <a:r>
              <a:rPr lang="en-US" sz="2800" dirty="0">
                <a:cs typeface="B Mitra" panose="00000400000000000000" pitchFamily="2" charset="-78"/>
              </a:rPr>
              <a:t>P</a:t>
            </a:r>
            <a:r>
              <a:rPr lang="fa-IR" sz="2800" dirty="0">
                <a:cs typeface="B Mitra" panose="00000400000000000000" pitchFamily="2" charset="-78"/>
              </a:rPr>
              <a:t>: (</a:t>
            </a:r>
            <a:r>
              <a:rPr lang="en-US" sz="2800" dirty="0">
                <a:cs typeface="B Mitra" panose="00000400000000000000" pitchFamily="2" charset="-78"/>
              </a:rPr>
              <a:t>proceed</a:t>
            </a:r>
            <a:r>
              <a:rPr lang="fa-IR" sz="2800" dirty="0">
                <a:cs typeface="B Mitra" panose="00000400000000000000" pitchFamily="2" charset="-78"/>
              </a:rPr>
              <a:t>) ادامه دهید! با آگاهی بیشتر و آرامش به فعالیت خود ادامه دهید</a:t>
            </a:r>
            <a:br>
              <a:rPr lang="fa-IR" sz="2800" dirty="0">
                <a:cs typeface="B Mitra" panose="00000400000000000000" pitchFamily="2" charset="-78"/>
              </a:rPr>
            </a:br>
            <a:endParaRPr lang="en-US" sz="2800" dirty="0">
              <a:cs typeface="B Mitra" panose="00000400000000000000" pitchFamily="2" charset="-78"/>
            </a:endParaRPr>
          </a:p>
        </p:txBody>
      </p:sp>
      <p:sp>
        <p:nvSpPr>
          <p:cNvPr id="3" name="Content Placeholder 2">
            <a:extLst>
              <a:ext uri="{FF2B5EF4-FFF2-40B4-BE49-F238E27FC236}">
                <a16:creationId xmlns:a16="http://schemas.microsoft.com/office/drawing/2014/main" id="{AF84E8F8-9846-1163-2425-E93B0AE13CCB}"/>
              </a:ext>
            </a:extLst>
          </p:cNvPr>
          <p:cNvSpPr>
            <a:spLocks noGrp="1"/>
          </p:cNvSpPr>
          <p:nvPr>
            <p:ph idx="1"/>
          </p:nvPr>
        </p:nvSpPr>
        <p:spPr>
          <a:xfrm>
            <a:off x="1828800" y="685800"/>
            <a:ext cx="8534400" cy="1587617"/>
          </a:xfrm>
        </p:spPr>
        <p:txBody>
          <a:bodyPr>
            <a:normAutofit/>
          </a:bodyPr>
          <a:lstStyle/>
          <a:p>
            <a:pPr marL="0" indent="0" algn="ctr" rtl="1">
              <a:buNone/>
            </a:pPr>
            <a:r>
              <a:rPr lang="fa-IR" sz="6000" dirty="0">
                <a:cs typeface="B Mitra" panose="00000400000000000000" pitchFamily="2" charset="-78"/>
              </a:rPr>
              <a:t>تکنیک </a:t>
            </a:r>
            <a:r>
              <a:rPr lang="en-US" sz="4000" dirty="0">
                <a:cs typeface="B Mitra" panose="00000400000000000000" pitchFamily="2" charset="-78"/>
              </a:rPr>
              <a:t>STOP</a:t>
            </a:r>
          </a:p>
        </p:txBody>
      </p:sp>
    </p:spTree>
    <p:extLst>
      <p:ext uri="{BB962C8B-B14F-4D97-AF65-F5344CB8AC3E}">
        <p14:creationId xmlns:p14="http://schemas.microsoft.com/office/powerpoint/2010/main" val="36189047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73E46-11DE-912B-A976-6FA1F9BFC56C}"/>
              </a:ext>
            </a:extLst>
          </p:cNvPr>
          <p:cNvSpPr>
            <a:spLocks noGrp="1"/>
          </p:cNvSpPr>
          <p:nvPr>
            <p:ph type="title"/>
          </p:nvPr>
        </p:nvSpPr>
        <p:spPr>
          <a:xfrm>
            <a:off x="1828800" y="2776758"/>
            <a:ext cx="8534400" cy="3473040"/>
          </a:xfrm>
        </p:spPr>
        <p:txBody>
          <a:bodyPr>
            <a:noAutofit/>
          </a:bodyPr>
          <a:lstStyle/>
          <a:p>
            <a:pPr algn="r" rtl="1"/>
            <a:r>
              <a:rPr lang="fa-IR" sz="2400" dirty="0">
                <a:solidFill>
                  <a:schemeClr val="bg1">
                    <a:lumMod val="85000"/>
                    <a:lumOff val="15000"/>
                  </a:schemeClr>
                </a:solidFill>
                <a:cs typeface="B Mitra" panose="00000400000000000000" pitchFamily="2" charset="-78"/>
              </a:rPr>
              <a:t>دیدن:</a:t>
            </a:r>
            <a:r>
              <a:rPr lang="fa-IR" sz="2400" dirty="0">
                <a:cs typeface="B Mitra" panose="00000400000000000000" pitchFamily="2" charset="-78"/>
              </a:rPr>
              <a:t> به 5 شیء اطراف خود نگاه کنید و جزئیات آنها را توصیف کنید</a:t>
            </a:r>
            <a:br>
              <a:rPr lang="fa-IR" sz="2400" dirty="0">
                <a:cs typeface="B Mitra" panose="00000400000000000000" pitchFamily="2" charset="-78"/>
              </a:rPr>
            </a:br>
            <a:br>
              <a:rPr lang="fa-IR" sz="2400" dirty="0">
                <a:cs typeface="B Mitra" panose="00000400000000000000" pitchFamily="2" charset="-78"/>
              </a:rPr>
            </a:br>
            <a:r>
              <a:rPr lang="fa-IR" sz="2400" dirty="0">
                <a:solidFill>
                  <a:schemeClr val="bg1">
                    <a:lumMod val="85000"/>
                    <a:lumOff val="15000"/>
                  </a:schemeClr>
                </a:solidFill>
                <a:cs typeface="B Mitra" panose="00000400000000000000" pitchFamily="2" charset="-78"/>
              </a:rPr>
              <a:t>شنیدن:</a:t>
            </a:r>
            <a:r>
              <a:rPr lang="fa-IR" sz="2400" dirty="0">
                <a:cs typeface="B Mitra" panose="00000400000000000000" pitchFamily="2" charset="-78"/>
              </a:rPr>
              <a:t> به 4 صدایی که می شنوید با دقت گوش کنید</a:t>
            </a:r>
            <a:br>
              <a:rPr lang="fa-IR" sz="2400" dirty="0">
                <a:cs typeface="B Mitra" panose="00000400000000000000" pitchFamily="2" charset="-78"/>
              </a:rPr>
            </a:br>
            <a:br>
              <a:rPr lang="fa-IR" sz="2400" dirty="0">
                <a:cs typeface="B Mitra" panose="00000400000000000000" pitchFamily="2" charset="-78"/>
              </a:rPr>
            </a:br>
            <a:r>
              <a:rPr lang="fa-IR" sz="2400" dirty="0">
                <a:solidFill>
                  <a:schemeClr val="bg1">
                    <a:lumMod val="85000"/>
                    <a:lumOff val="15000"/>
                  </a:schemeClr>
                </a:solidFill>
                <a:cs typeface="B Mitra" panose="00000400000000000000" pitchFamily="2" charset="-78"/>
              </a:rPr>
              <a:t>لمس کردن: </a:t>
            </a:r>
            <a:r>
              <a:rPr lang="fa-IR" sz="2400" dirty="0">
                <a:cs typeface="B Mitra" panose="00000400000000000000" pitchFamily="2" charset="-78"/>
              </a:rPr>
              <a:t>4 چیزی که می توانید لمس کنید پیدا کنید و حس آن ها را توصیف کنید</a:t>
            </a:r>
            <a:br>
              <a:rPr lang="fa-IR" sz="2400" dirty="0">
                <a:cs typeface="B Mitra" panose="00000400000000000000" pitchFamily="2" charset="-78"/>
              </a:rPr>
            </a:br>
            <a:br>
              <a:rPr lang="fa-IR" sz="2400" dirty="0">
                <a:cs typeface="B Mitra" panose="00000400000000000000" pitchFamily="2" charset="-78"/>
              </a:rPr>
            </a:br>
            <a:r>
              <a:rPr lang="fa-IR" sz="2400" dirty="0">
                <a:solidFill>
                  <a:schemeClr val="bg1">
                    <a:lumMod val="85000"/>
                    <a:lumOff val="15000"/>
                  </a:schemeClr>
                </a:solidFill>
                <a:cs typeface="B Mitra" panose="00000400000000000000" pitchFamily="2" charset="-78"/>
              </a:rPr>
              <a:t>بو کردن: </a:t>
            </a:r>
            <a:r>
              <a:rPr lang="fa-IR" sz="2400" dirty="0">
                <a:cs typeface="B Mitra" panose="00000400000000000000" pitchFamily="2" charset="-78"/>
              </a:rPr>
              <a:t>3 بویی که در اطرافتان هست را حس کنید</a:t>
            </a:r>
            <a:br>
              <a:rPr lang="fa-IR" sz="2400" dirty="0">
                <a:cs typeface="B Mitra" panose="00000400000000000000" pitchFamily="2" charset="-78"/>
              </a:rPr>
            </a:br>
            <a:br>
              <a:rPr lang="fa-IR" sz="2400" dirty="0">
                <a:cs typeface="B Mitra" panose="00000400000000000000" pitchFamily="2" charset="-78"/>
              </a:rPr>
            </a:br>
            <a:r>
              <a:rPr lang="fa-IR" sz="2400" dirty="0">
                <a:solidFill>
                  <a:schemeClr val="bg1">
                    <a:lumMod val="85000"/>
                    <a:lumOff val="15000"/>
                  </a:schemeClr>
                </a:solidFill>
                <a:cs typeface="B Mitra" panose="00000400000000000000" pitchFamily="2" charset="-78"/>
              </a:rPr>
              <a:t>چشیدن:</a:t>
            </a:r>
            <a:r>
              <a:rPr lang="fa-IR" sz="2400" dirty="0">
                <a:cs typeface="B Mitra" panose="00000400000000000000" pitchFamily="2" charset="-78"/>
              </a:rPr>
              <a:t> 2 چیزی که می توانید بچشید را احساس کنید</a:t>
            </a:r>
            <a:endParaRPr lang="en-US" sz="2400" dirty="0">
              <a:cs typeface="B Mitra" panose="00000400000000000000" pitchFamily="2" charset="-78"/>
            </a:endParaRPr>
          </a:p>
        </p:txBody>
      </p:sp>
      <p:sp>
        <p:nvSpPr>
          <p:cNvPr id="3" name="Content Placeholder 2">
            <a:extLst>
              <a:ext uri="{FF2B5EF4-FFF2-40B4-BE49-F238E27FC236}">
                <a16:creationId xmlns:a16="http://schemas.microsoft.com/office/drawing/2014/main" id="{67907980-1DAF-26F2-C79B-1CF09E65C6D9}"/>
              </a:ext>
            </a:extLst>
          </p:cNvPr>
          <p:cNvSpPr>
            <a:spLocks noGrp="1"/>
          </p:cNvSpPr>
          <p:nvPr>
            <p:ph idx="1"/>
          </p:nvPr>
        </p:nvSpPr>
        <p:spPr>
          <a:xfrm>
            <a:off x="1828800" y="675316"/>
            <a:ext cx="8534400" cy="1990288"/>
          </a:xfrm>
        </p:spPr>
        <p:txBody>
          <a:bodyPr>
            <a:normAutofit/>
          </a:bodyPr>
          <a:lstStyle/>
          <a:p>
            <a:pPr marL="0" indent="0" algn="ctr" rtl="1">
              <a:buNone/>
            </a:pPr>
            <a:r>
              <a:rPr lang="fa-IR" sz="3200" dirty="0">
                <a:cs typeface="B Mitra" panose="00000400000000000000" pitchFamily="2" charset="-78"/>
              </a:rPr>
              <a:t>تکنیک </a:t>
            </a:r>
            <a:r>
              <a:rPr lang="en-US" sz="3200" dirty="0">
                <a:cs typeface="B Mitra" panose="00000400000000000000" pitchFamily="2" charset="-78"/>
              </a:rPr>
              <a:t>Grounding</a:t>
            </a:r>
          </a:p>
          <a:p>
            <a:pPr marL="0" indent="0" algn="ctr" rtl="1">
              <a:buNone/>
            </a:pPr>
            <a:r>
              <a:rPr lang="fa-IR" sz="3200" dirty="0">
                <a:cs typeface="B Mitra" panose="00000400000000000000" pitchFamily="2" charset="-78"/>
              </a:rPr>
              <a:t>فعال کردن حواس پنجگانه برای بازگرداندن تمرکز به </a:t>
            </a:r>
            <a:r>
              <a:rPr lang="fa-IR" sz="3200" dirty="0">
                <a:solidFill>
                  <a:schemeClr val="tx1"/>
                </a:solidFill>
                <a:cs typeface="B Mitra" panose="00000400000000000000" pitchFamily="2" charset="-78"/>
              </a:rPr>
              <a:t>اینجا</a:t>
            </a:r>
            <a:r>
              <a:rPr lang="fa-IR" sz="3200" dirty="0">
                <a:cs typeface="B Mitra" panose="00000400000000000000" pitchFamily="2" charset="-78"/>
              </a:rPr>
              <a:t> و </a:t>
            </a:r>
            <a:r>
              <a:rPr lang="fa-IR" sz="3200" dirty="0">
                <a:solidFill>
                  <a:schemeClr val="tx1"/>
                </a:solidFill>
                <a:cs typeface="B Mitra" panose="00000400000000000000" pitchFamily="2" charset="-78"/>
              </a:rPr>
              <a:t>اکنون</a:t>
            </a:r>
          </a:p>
          <a:p>
            <a:pPr marL="0" indent="0" algn="ctr" rtl="1">
              <a:buNone/>
            </a:pPr>
            <a:r>
              <a:rPr lang="fa-IR" sz="3200" dirty="0">
                <a:solidFill>
                  <a:schemeClr val="tx1"/>
                </a:solidFill>
                <a:cs typeface="B Mitra" panose="00000400000000000000" pitchFamily="2" charset="-78"/>
              </a:rPr>
              <a:t>روش ها:</a:t>
            </a:r>
            <a:endParaRPr lang="en-US" sz="3200" dirty="0">
              <a:solidFill>
                <a:schemeClr val="tx1"/>
              </a:solidFill>
              <a:cs typeface="B Mitra" panose="00000400000000000000" pitchFamily="2" charset="-78"/>
            </a:endParaRPr>
          </a:p>
        </p:txBody>
      </p:sp>
    </p:spTree>
    <p:extLst>
      <p:ext uri="{BB962C8B-B14F-4D97-AF65-F5344CB8AC3E}">
        <p14:creationId xmlns:p14="http://schemas.microsoft.com/office/powerpoint/2010/main" val="2443169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04B04-6025-C597-9AAF-1F98ED5F529B}"/>
              </a:ext>
            </a:extLst>
          </p:cNvPr>
          <p:cNvSpPr>
            <a:spLocks noGrp="1"/>
          </p:cNvSpPr>
          <p:nvPr>
            <p:ph type="title"/>
          </p:nvPr>
        </p:nvSpPr>
        <p:spPr>
          <a:xfrm>
            <a:off x="1828800" y="2533475"/>
            <a:ext cx="8534400" cy="3699545"/>
          </a:xfrm>
        </p:spPr>
        <p:txBody>
          <a:bodyPr>
            <a:noAutofit/>
          </a:bodyPr>
          <a:lstStyle/>
          <a:p>
            <a:pPr algn="r" rtl="1"/>
            <a:r>
              <a:rPr lang="fa-IR" sz="2800" b="1" dirty="0">
                <a:cs typeface="B Mitra" panose="00000400000000000000" pitchFamily="2" charset="-78"/>
              </a:rPr>
              <a:t>نحوه انجام:</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1. دم ( 4 ثانیه به آرامی و از طریق بینی نفس بکشید)</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2. حبس نفس ( 4 ثانیه نفس خود را در ریه ها نگه دارید)</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3. بازدم ( 4 ثانیه به آرامی و از طریق دهان نفس را بیرون دهید)</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4. مکث ( 4 ثانیه قبل از شروع چرخه بعدی مکث کنید)</a:t>
            </a:r>
            <a:endParaRPr lang="en-US" sz="2400" dirty="0">
              <a:cs typeface="B Mitra" panose="00000400000000000000" pitchFamily="2" charset="-78"/>
            </a:endParaRPr>
          </a:p>
        </p:txBody>
      </p:sp>
      <p:sp>
        <p:nvSpPr>
          <p:cNvPr id="3" name="Content Placeholder 2">
            <a:extLst>
              <a:ext uri="{FF2B5EF4-FFF2-40B4-BE49-F238E27FC236}">
                <a16:creationId xmlns:a16="http://schemas.microsoft.com/office/drawing/2014/main" id="{250D7E9C-74B0-DC42-0AF5-766EE7B61220}"/>
              </a:ext>
            </a:extLst>
          </p:cNvPr>
          <p:cNvSpPr>
            <a:spLocks noGrp="1"/>
          </p:cNvSpPr>
          <p:nvPr>
            <p:ph idx="1"/>
          </p:nvPr>
        </p:nvSpPr>
        <p:spPr>
          <a:xfrm>
            <a:off x="1828800" y="702578"/>
            <a:ext cx="8534400" cy="1629561"/>
          </a:xfrm>
        </p:spPr>
        <p:txBody>
          <a:bodyPr>
            <a:normAutofit/>
          </a:bodyPr>
          <a:lstStyle/>
          <a:p>
            <a:pPr marL="0" indent="0" algn="ctr" rtl="1">
              <a:buNone/>
            </a:pPr>
            <a:r>
              <a:rPr lang="fa-IR" sz="4000" dirty="0">
                <a:cs typeface="B Mitra" panose="00000400000000000000" pitchFamily="2" charset="-78"/>
              </a:rPr>
              <a:t>تنفس تاکتیکی</a:t>
            </a:r>
          </a:p>
          <a:p>
            <a:pPr marL="0" indent="0" algn="ctr" rtl="1">
              <a:buNone/>
            </a:pPr>
            <a:r>
              <a:rPr lang="fa-IR" sz="4000" dirty="0">
                <a:cs typeface="B Mitra" panose="00000400000000000000" pitchFamily="2" charset="-78"/>
              </a:rPr>
              <a:t>(تکنیک 4-4-4-4)</a:t>
            </a:r>
          </a:p>
        </p:txBody>
      </p:sp>
    </p:spTree>
    <p:extLst>
      <p:ext uri="{BB962C8B-B14F-4D97-AF65-F5344CB8AC3E}">
        <p14:creationId xmlns:p14="http://schemas.microsoft.com/office/powerpoint/2010/main" val="15665196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27142-036A-40D1-1F86-3D74DB67242C}"/>
              </a:ext>
            </a:extLst>
          </p:cNvPr>
          <p:cNvSpPr>
            <a:spLocks noGrp="1"/>
          </p:cNvSpPr>
          <p:nvPr>
            <p:ph type="title"/>
          </p:nvPr>
        </p:nvSpPr>
        <p:spPr>
          <a:xfrm>
            <a:off x="1828800" y="3621325"/>
            <a:ext cx="8534400" cy="1507067"/>
          </a:xfrm>
        </p:spPr>
        <p:txBody>
          <a:bodyPr>
            <a:normAutofit/>
          </a:bodyPr>
          <a:lstStyle/>
          <a:p>
            <a:pPr algn="r" rtl="1"/>
            <a:r>
              <a:rPr lang="fa-IR" sz="3200" dirty="0">
                <a:cs typeface="B Mitra" panose="00000400000000000000" pitchFamily="2" charset="-78"/>
              </a:rPr>
              <a:t>انسجام ذهنی: توانایی نگاه کردن به موقعیت از زوایای مختلف و تصمیم گیری عقلانی</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C0FB6B51-D6C3-165B-DDB9-63DBC3470B37}"/>
              </a:ext>
            </a:extLst>
          </p:cNvPr>
          <p:cNvSpPr>
            <a:spLocks noGrp="1"/>
          </p:cNvSpPr>
          <p:nvPr>
            <p:ph idx="1"/>
          </p:nvPr>
        </p:nvSpPr>
        <p:spPr>
          <a:xfrm>
            <a:off x="1828800" y="818354"/>
            <a:ext cx="8534400" cy="1772174"/>
          </a:xfrm>
        </p:spPr>
        <p:txBody>
          <a:bodyPr>
            <a:normAutofit/>
          </a:bodyPr>
          <a:lstStyle/>
          <a:p>
            <a:pPr marL="0" indent="0" algn="ctr" rtl="1">
              <a:buNone/>
            </a:pPr>
            <a:r>
              <a:rPr lang="fa-IR" sz="4400" dirty="0">
                <a:cs typeface="B Mitra" panose="00000400000000000000" pitchFamily="2" charset="-78"/>
              </a:rPr>
              <a:t>حفظ تمرکز و انسجام ذهنی در شرایط بحرانی</a:t>
            </a:r>
            <a:endParaRPr lang="en-US" sz="4400" dirty="0">
              <a:cs typeface="B Mitra" panose="00000400000000000000" pitchFamily="2" charset="-78"/>
            </a:endParaRPr>
          </a:p>
        </p:txBody>
      </p:sp>
    </p:spTree>
    <p:extLst>
      <p:ext uri="{BB962C8B-B14F-4D97-AF65-F5344CB8AC3E}">
        <p14:creationId xmlns:p14="http://schemas.microsoft.com/office/powerpoint/2010/main" val="3636426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99EDD-4B74-D0F5-A37D-63F94B1D611A}"/>
              </a:ext>
            </a:extLst>
          </p:cNvPr>
          <p:cNvSpPr>
            <a:spLocks noGrp="1"/>
          </p:cNvSpPr>
          <p:nvPr>
            <p:ph type="title"/>
          </p:nvPr>
        </p:nvSpPr>
        <p:spPr>
          <a:xfrm>
            <a:off x="1828800" y="2223083"/>
            <a:ext cx="8534400" cy="3704205"/>
          </a:xfrm>
        </p:spPr>
        <p:txBody>
          <a:bodyPr>
            <a:noAutofit/>
          </a:bodyPr>
          <a:lstStyle/>
          <a:p>
            <a:pPr algn="r" rtl="1"/>
            <a:r>
              <a:rPr lang="fa-IR" sz="2800" dirty="0">
                <a:cs typeface="B Mitra" panose="00000400000000000000" pitchFamily="2" charset="-78"/>
              </a:rPr>
              <a:t>تمرکز بر وظایف</a:t>
            </a:r>
            <a:br>
              <a:rPr lang="fa-IR" sz="2800" dirty="0">
                <a:cs typeface="B Mitra" panose="00000400000000000000" pitchFamily="2" charset="-78"/>
              </a:rPr>
            </a:br>
            <a:br>
              <a:rPr lang="fa-IR" sz="2800" dirty="0">
                <a:cs typeface="B Mitra" panose="00000400000000000000" pitchFamily="2" charset="-78"/>
              </a:rPr>
            </a:br>
            <a:r>
              <a:rPr lang="fa-IR" sz="2800" dirty="0">
                <a:cs typeface="B Mitra" panose="00000400000000000000" pitchFamily="2" charset="-78"/>
              </a:rPr>
              <a:t>تقسیم وظایف بزرگ</a:t>
            </a:r>
            <a:br>
              <a:rPr lang="fa-IR" sz="2800" dirty="0">
                <a:cs typeface="B Mitra" panose="00000400000000000000" pitchFamily="2" charset="-78"/>
              </a:rPr>
            </a:br>
            <a:br>
              <a:rPr lang="fa-IR" sz="2800" dirty="0">
                <a:cs typeface="B Mitra" panose="00000400000000000000" pitchFamily="2" charset="-78"/>
              </a:rPr>
            </a:br>
            <a:r>
              <a:rPr lang="fa-IR" sz="2800" dirty="0">
                <a:cs typeface="B Mitra" panose="00000400000000000000" pitchFamily="2" charset="-78"/>
              </a:rPr>
              <a:t>استفاده از چک لیست</a:t>
            </a:r>
            <a:br>
              <a:rPr lang="fa-IR" sz="2800" dirty="0">
                <a:cs typeface="B Mitra" panose="00000400000000000000" pitchFamily="2" charset="-78"/>
              </a:rPr>
            </a:br>
            <a:br>
              <a:rPr lang="fa-IR" sz="2800" dirty="0">
                <a:cs typeface="B Mitra" panose="00000400000000000000" pitchFamily="2" charset="-78"/>
              </a:rPr>
            </a:br>
            <a:r>
              <a:rPr lang="fa-IR" sz="2800" dirty="0">
                <a:cs typeface="B Mitra" panose="00000400000000000000" pitchFamily="2" charset="-78"/>
              </a:rPr>
              <a:t>حفظ روال های کوچک </a:t>
            </a:r>
            <a:endParaRPr lang="en-US" sz="2800" dirty="0">
              <a:cs typeface="B Mitra" panose="00000400000000000000" pitchFamily="2" charset="-78"/>
            </a:endParaRPr>
          </a:p>
        </p:txBody>
      </p:sp>
      <p:sp>
        <p:nvSpPr>
          <p:cNvPr id="3" name="Content Placeholder 2">
            <a:extLst>
              <a:ext uri="{FF2B5EF4-FFF2-40B4-BE49-F238E27FC236}">
                <a16:creationId xmlns:a16="http://schemas.microsoft.com/office/drawing/2014/main" id="{8944A336-16A7-CA56-BF6B-080AF5C1546C}"/>
              </a:ext>
            </a:extLst>
          </p:cNvPr>
          <p:cNvSpPr>
            <a:spLocks noGrp="1"/>
          </p:cNvSpPr>
          <p:nvPr>
            <p:ph idx="1"/>
          </p:nvPr>
        </p:nvSpPr>
        <p:spPr>
          <a:xfrm>
            <a:off x="1828800" y="719357"/>
            <a:ext cx="8534400" cy="1684868"/>
          </a:xfrm>
        </p:spPr>
        <p:txBody>
          <a:bodyPr/>
          <a:lstStyle/>
          <a:p>
            <a:pPr marL="0" indent="0" algn="ctr" rtl="1">
              <a:buNone/>
            </a:pPr>
            <a:r>
              <a:rPr lang="fa-IR" sz="5400" dirty="0">
                <a:cs typeface="B Mitra" panose="00000400000000000000" pitchFamily="2" charset="-78"/>
              </a:rPr>
              <a:t>تمرین انسجام ذهنی زیر فشار</a:t>
            </a:r>
          </a:p>
          <a:p>
            <a:pPr marL="0" indent="0" algn="ctr" rtl="1">
              <a:buNone/>
            </a:pPr>
            <a:endParaRPr lang="en-US" dirty="0"/>
          </a:p>
        </p:txBody>
      </p:sp>
    </p:spTree>
    <p:extLst>
      <p:ext uri="{BB962C8B-B14F-4D97-AF65-F5344CB8AC3E}">
        <p14:creationId xmlns:p14="http://schemas.microsoft.com/office/powerpoint/2010/main" val="500752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53AE5-ED05-AF0A-6194-55965D02DEA4}"/>
              </a:ext>
            </a:extLst>
          </p:cNvPr>
          <p:cNvSpPr>
            <a:spLocks noGrp="1"/>
          </p:cNvSpPr>
          <p:nvPr>
            <p:ph type="title"/>
          </p:nvPr>
        </p:nvSpPr>
        <p:spPr>
          <a:xfrm>
            <a:off x="1828800" y="2441198"/>
            <a:ext cx="8534400" cy="3553202"/>
          </a:xfrm>
        </p:spPr>
        <p:txBody>
          <a:bodyPr>
            <a:noAutofit/>
          </a:bodyPr>
          <a:lstStyle/>
          <a:p>
            <a:pPr algn="r" rtl="1"/>
            <a:r>
              <a:rPr lang="fa-IR" sz="2400" dirty="0">
                <a:cs typeface="B Mitra" panose="00000400000000000000" pitchFamily="2" charset="-78"/>
              </a:rPr>
              <a:t>پذیرش هیجان</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تکنیک </a:t>
            </a:r>
            <a:r>
              <a:rPr lang="en-US" sz="2400" dirty="0">
                <a:cs typeface="B Mitra" panose="00000400000000000000" pitchFamily="2" charset="-78"/>
              </a:rPr>
              <a:t>STOP</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تنفس عمیق</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فاصله گرفتن</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صحبت با همکاران</a:t>
            </a:r>
            <a:endParaRPr lang="en-US" sz="2400" dirty="0">
              <a:cs typeface="B Mitra" panose="00000400000000000000" pitchFamily="2" charset="-78"/>
            </a:endParaRPr>
          </a:p>
        </p:txBody>
      </p:sp>
      <p:sp>
        <p:nvSpPr>
          <p:cNvPr id="3" name="Content Placeholder 2">
            <a:extLst>
              <a:ext uri="{FF2B5EF4-FFF2-40B4-BE49-F238E27FC236}">
                <a16:creationId xmlns:a16="http://schemas.microsoft.com/office/drawing/2014/main" id="{29780F7E-ACE6-80BB-891F-175B3D7354BF}"/>
              </a:ext>
            </a:extLst>
          </p:cNvPr>
          <p:cNvSpPr>
            <a:spLocks noGrp="1"/>
          </p:cNvSpPr>
          <p:nvPr>
            <p:ph idx="1"/>
          </p:nvPr>
        </p:nvSpPr>
        <p:spPr>
          <a:xfrm>
            <a:off x="1828800" y="685802"/>
            <a:ext cx="8534400" cy="1579226"/>
          </a:xfrm>
        </p:spPr>
        <p:txBody>
          <a:bodyPr>
            <a:normAutofit/>
          </a:bodyPr>
          <a:lstStyle/>
          <a:p>
            <a:pPr marL="0" indent="0" algn="ctr" rtl="1">
              <a:buNone/>
            </a:pPr>
            <a:r>
              <a:rPr lang="fa-IR" sz="4000" dirty="0">
                <a:cs typeface="B Mitra" panose="00000400000000000000" pitchFamily="2" charset="-78"/>
              </a:rPr>
              <a:t>مدیریت هیجانات در مواجهه با شرایط استرس و بحران و صحنه های آزار دهنده</a:t>
            </a:r>
            <a:endParaRPr lang="en-US" sz="4000" dirty="0">
              <a:cs typeface="B Mitra" panose="00000400000000000000" pitchFamily="2" charset="-78"/>
            </a:endParaRPr>
          </a:p>
        </p:txBody>
      </p:sp>
    </p:spTree>
    <p:extLst>
      <p:ext uri="{BB962C8B-B14F-4D97-AF65-F5344CB8AC3E}">
        <p14:creationId xmlns:p14="http://schemas.microsoft.com/office/powerpoint/2010/main" val="11018589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E432F-7BE3-59D8-027B-9D1EAFD61BCB}"/>
              </a:ext>
            </a:extLst>
          </p:cNvPr>
          <p:cNvSpPr>
            <a:spLocks noGrp="1"/>
          </p:cNvSpPr>
          <p:nvPr>
            <p:ph type="title"/>
          </p:nvPr>
        </p:nvSpPr>
        <p:spPr>
          <a:xfrm>
            <a:off x="1828800" y="2625755"/>
            <a:ext cx="8534400" cy="3293145"/>
          </a:xfrm>
        </p:spPr>
        <p:txBody>
          <a:bodyPr>
            <a:noAutofit/>
          </a:bodyPr>
          <a:lstStyle/>
          <a:p>
            <a:pPr algn="r" rtl="1"/>
            <a:r>
              <a:rPr lang="fa-IR" sz="2400" dirty="0">
                <a:cs typeface="B Mitra" panose="00000400000000000000" pitchFamily="2" charset="-78"/>
              </a:rPr>
              <a:t>نوشیدن آب کافی</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خوردن غذای مغذی</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کشش های کوتاه</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چند دقیقه استراحت</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گفتن یک جمله مثبت به خود</a:t>
            </a:r>
            <a:endParaRPr lang="en-US" sz="2400" dirty="0">
              <a:cs typeface="B Mitra" panose="00000400000000000000" pitchFamily="2" charset="-78"/>
            </a:endParaRPr>
          </a:p>
        </p:txBody>
      </p:sp>
      <p:sp>
        <p:nvSpPr>
          <p:cNvPr id="3" name="Content Placeholder 2">
            <a:extLst>
              <a:ext uri="{FF2B5EF4-FFF2-40B4-BE49-F238E27FC236}">
                <a16:creationId xmlns:a16="http://schemas.microsoft.com/office/drawing/2014/main" id="{503BA1FB-08C1-F7DF-0E4C-BE8BBE8206D4}"/>
              </a:ext>
            </a:extLst>
          </p:cNvPr>
          <p:cNvSpPr>
            <a:spLocks noGrp="1"/>
          </p:cNvSpPr>
          <p:nvPr>
            <p:ph idx="1"/>
          </p:nvPr>
        </p:nvSpPr>
        <p:spPr>
          <a:xfrm>
            <a:off x="1828800" y="752913"/>
            <a:ext cx="8534400" cy="1755396"/>
          </a:xfrm>
        </p:spPr>
        <p:txBody>
          <a:bodyPr>
            <a:normAutofit/>
          </a:bodyPr>
          <a:lstStyle/>
          <a:p>
            <a:pPr marL="0" indent="0" algn="ctr" rtl="1">
              <a:buNone/>
            </a:pPr>
            <a:r>
              <a:rPr lang="fa-IR" sz="3600" dirty="0">
                <a:cs typeface="B Mitra" panose="00000400000000000000" pitchFamily="2" charset="-78"/>
              </a:rPr>
              <a:t>مراقبت از خود در دل بحران </a:t>
            </a:r>
            <a:r>
              <a:rPr lang="en-US" sz="3600" dirty="0">
                <a:cs typeface="B Mitra" panose="00000400000000000000" pitchFamily="2" charset="-78"/>
              </a:rPr>
              <a:t>(Micro Self Care)</a:t>
            </a:r>
          </a:p>
          <a:p>
            <a:pPr marL="0" indent="0" algn="ctr" rtl="1">
              <a:buNone/>
            </a:pPr>
            <a:r>
              <a:rPr lang="fa-IR" sz="3600" dirty="0">
                <a:cs typeface="B Mitra" panose="00000400000000000000" pitchFamily="2" charset="-78"/>
              </a:rPr>
              <a:t>مراقبت های کوچک؛ اثرات بزرگ</a:t>
            </a:r>
            <a:endParaRPr lang="en-US" sz="3600" dirty="0">
              <a:cs typeface="B Mitra" panose="00000400000000000000" pitchFamily="2" charset="-78"/>
            </a:endParaRPr>
          </a:p>
        </p:txBody>
      </p:sp>
    </p:spTree>
    <p:extLst>
      <p:ext uri="{BB962C8B-B14F-4D97-AF65-F5344CB8AC3E}">
        <p14:creationId xmlns:p14="http://schemas.microsoft.com/office/powerpoint/2010/main" val="18351537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FD07E-4290-D90E-E753-E5324235205B}"/>
              </a:ext>
            </a:extLst>
          </p:cNvPr>
          <p:cNvSpPr>
            <a:spLocks noGrp="1"/>
          </p:cNvSpPr>
          <p:nvPr>
            <p:ph type="title"/>
          </p:nvPr>
        </p:nvSpPr>
        <p:spPr>
          <a:xfrm>
            <a:off x="1828800" y="2944536"/>
            <a:ext cx="8534400" cy="3229761"/>
          </a:xfrm>
        </p:spPr>
        <p:txBody>
          <a:bodyPr>
            <a:noAutofit/>
          </a:bodyPr>
          <a:lstStyle/>
          <a:p>
            <a:pPr algn="r" rtl="1"/>
            <a:r>
              <a:rPr lang="fa-IR" sz="2800" dirty="0">
                <a:cs typeface="B Mitra" panose="00000400000000000000" pitchFamily="2" charset="-78"/>
              </a:rPr>
              <a:t>گوش دادن فعال</a:t>
            </a:r>
            <a:br>
              <a:rPr lang="fa-IR" sz="2800" dirty="0">
                <a:cs typeface="B Mitra" panose="00000400000000000000" pitchFamily="2" charset="-78"/>
              </a:rPr>
            </a:br>
            <a:br>
              <a:rPr lang="fa-IR" sz="2800" dirty="0">
                <a:cs typeface="B Mitra" panose="00000400000000000000" pitchFamily="2" charset="-78"/>
              </a:rPr>
            </a:br>
            <a:r>
              <a:rPr lang="fa-IR" sz="2800" dirty="0">
                <a:cs typeface="B Mitra" panose="00000400000000000000" pitchFamily="2" charset="-78"/>
              </a:rPr>
              <a:t>ابراز همدردی</a:t>
            </a:r>
            <a:br>
              <a:rPr lang="fa-IR" sz="2800" dirty="0">
                <a:cs typeface="B Mitra" panose="00000400000000000000" pitchFamily="2" charset="-78"/>
              </a:rPr>
            </a:br>
            <a:br>
              <a:rPr lang="fa-IR" sz="2800" dirty="0">
                <a:cs typeface="B Mitra" panose="00000400000000000000" pitchFamily="2" charset="-78"/>
              </a:rPr>
            </a:br>
            <a:r>
              <a:rPr lang="fa-IR" sz="2800" dirty="0">
                <a:cs typeface="B Mitra" panose="00000400000000000000" pitchFamily="2" charset="-78"/>
              </a:rPr>
              <a:t>ارائه </a:t>
            </a:r>
            <a:r>
              <a:rPr lang="fa-IR" sz="2800">
                <a:cs typeface="B Mitra" panose="00000400000000000000" pitchFamily="2" charset="-78"/>
              </a:rPr>
              <a:t>کمک عملی</a:t>
            </a:r>
            <a:br>
              <a:rPr lang="fa-IR" sz="2800" dirty="0">
                <a:cs typeface="B Mitra" panose="00000400000000000000" pitchFamily="2" charset="-78"/>
              </a:rPr>
            </a:br>
            <a:br>
              <a:rPr lang="fa-IR" sz="2800" dirty="0">
                <a:cs typeface="B Mitra" panose="00000400000000000000" pitchFamily="2" charset="-78"/>
              </a:rPr>
            </a:br>
            <a:r>
              <a:rPr lang="fa-IR" sz="2800" dirty="0">
                <a:cs typeface="B Mitra" panose="00000400000000000000" pitchFamily="2" charset="-78"/>
              </a:rPr>
              <a:t>تشویق به استراحت</a:t>
            </a:r>
            <a:endParaRPr lang="en-US" sz="2800" dirty="0">
              <a:cs typeface="B Mitra" panose="00000400000000000000" pitchFamily="2" charset="-78"/>
            </a:endParaRPr>
          </a:p>
        </p:txBody>
      </p:sp>
      <p:sp>
        <p:nvSpPr>
          <p:cNvPr id="3" name="Content Placeholder 2">
            <a:extLst>
              <a:ext uri="{FF2B5EF4-FFF2-40B4-BE49-F238E27FC236}">
                <a16:creationId xmlns:a16="http://schemas.microsoft.com/office/drawing/2014/main" id="{03D1C523-7D75-32E4-9684-E2FECA71C60F}"/>
              </a:ext>
            </a:extLst>
          </p:cNvPr>
          <p:cNvSpPr>
            <a:spLocks noGrp="1"/>
          </p:cNvSpPr>
          <p:nvPr>
            <p:ph idx="1"/>
          </p:nvPr>
        </p:nvSpPr>
        <p:spPr>
          <a:xfrm>
            <a:off x="1828800" y="803829"/>
            <a:ext cx="8534400" cy="1797341"/>
          </a:xfrm>
        </p:spPr>
        <p:txBody>
          <a:bodyPr>
            <a:normAutofit/>
          </a:bodyPr>
          <a:lstStyle/>
          <a:p>
            <a:pPr marL="0" indent="0" algn="ctr" rtl="1">
              <a:buNone/>
            </a:pPr>
            <a:r>
              <a:rPr lang="fa-IR" sz="4000" dirty="0">
                <a:cs typeface="B Mitra" panose="00000400000000000000" pitchFamily="2" charset="-78"/>
              </a:rPr>
              <a:t>نقش حمایت همکاران</a:t>
            </a:r>
          </a:p>
          <a:p>
            <a:pPr marL="0" indent="0" algn="ctr" rtl="1">
              <a:buNone/>
            </a:pPr>
            <a:r>
              <a:rPr lang="fa-IR" sz="4000" dirty="0">
                <a:cs typeface="B Mitra" panose="00000400000000000000" pitchFamily="2" charset="-78"/>
              </a:rPr>
              <a:t>باهم قوی تر: حمایت متقابل همکاران</a:t>
            </a:r>
            <a:endParaRPr lang="en-US" sz="4000" dirty="0">
              <a:cs typeface="B Mitra" panose="00000400000000000000" pitchFamily="2" charset="-78"/>
            </a:endParaRPr>
          </a:p>
        </p:txBody>
      </p:sp>
    </p:spTree>
    <p:extLst>
      <p:ext uri="{BB962C8B-B14F-4D97-AF65-F5344CB8AC3E}">
        <p14:creationId xmlns:p14="http://schemas.microsoft.com/office/powerpoint/2010/main" val="2629716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4F22B-5CA0-AAAF-02B7-F4767F3A8605}"/>
              </a:ext>
            </a:extLst>
          </p:cNvPr>
          <p:cNvSpPr>
            <a:spLocks noGrp="1"/>
          </p:cNvSpPr>
          <p:nvPr>
            <p:ph type="title"/>
          </p:nvPr>
        </p:nvSpPr>
        <p:spPr>
          <a:xfrm>
            <a:off x="1828800" y="2592198"/>
            <a:ext cx="8534400" cy="3733101"/>
          </a:xfrm>
        </p:spPr>
        <p:txBody>
          <a:bodyPr>
            <a:noAutofit/>
          </a:bodyPr>
          <a:lstStyle/>
          <a:p>
            <a:pPr algn="r" rtl="1"/>
            <a:r>
              <a:rPr lang="fa-IR" sz="2400" dirty="0">
                <a:cs typeface="B Mitra" panose="00000400000000000000" pitchFamily="2" charset="-78"/>
              </a:rPr>
              <a:t>شناخت استرس: استرس، ترس، اضطراب واکنش طبیعی هستند</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مراقبت از خود حتی مراقبت های کوچک حیاتی هستند</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استفاده از تکنیک های </a:t>
            </a:r>
            <a:r>
              <a:rPr lang="en-US" sz="2400" b="1" dirty="0">
                <a:solidFill>
                  <a:schemeClr val="bg2">
                    <a:lumMod val="75000"/>
                  </a:schemeClr>
                </a:solidFill>
                <a:cs typeface="B Mitra" panose="00000400000000000000" pitchFamily="2" charset="-78"/>
              </a:rPr>
              <a:t>STOP</a:t>
            </a:r>
            <a:r>
              <a:rPr lang="fa-IR" sz="2400" dirty="0">
                <a:cs typeface="B Mitra" panose="00000400000000000000" pitchFamily="2" charset="-78"/>
              </a:rPr>
              <a:t>، </a:t>
            </a:r>
            <a:r>
              <a:rPr lang="en-US" sz="2400" b="1" dirty="0">
                <a:solidFill>
                  <a:schemeClr val="bg2">
                    <a:lumMod val="75000"/>
                  </a:schemeClr>
                </a:solidFill>
                <a:cs typeface="B Mitra" panose="00000400000000000000" pitchFamily="2" charset="-78"/>
              </a:rPr>
              <a:t>Grounding</a:t>
            </a:r>
            <a:r>
              <a:rPr lang="fa-IR" sz="2400" dirty="0">
                <a:cs typeface="B Mitra" panose="00000400000000000000" pitchFamily="2" charset="-78"/>
              </a:rPr>
              <a:t>، </a:t>
            </a:r>
            <a:r>
              <a:rPr lang="en-US" sz="2400" b="1" dirty="0">
                <a:solidFill>
                  <a:schemeClr val="bg2">
                    <a:lumMod val="75000"/>
                  </a:schemeClr>
                </a:solidFill>
                <a:cs typeface="B Mitra" panose="00000400000000000000" pitchFamily="2" charset="-78"/>
              </a:rPr>
              <a:t>tactical</a:t>
            </a:r>
            <a:r>
              <a:rPr lang="en-US" sz="2400" b="1" dirty="0">
                <a:cs typeface="B Mitra" panose="00000400000000000000" pitchFamily="2" charset="-78"/>
              </a:rPr>
              <a:t> </a:t>
            </a:r>
            <a:r>
              <a:rPr lang="en-US" sz="2400" b="1" dirty="0">
                <a:solidFill>
                  <a:schemeClr val="bg2">
                    <a:lumMod val="75000"/>
                  </a:schemeClr>
                </a:solidFill>
                <a:cs typeface="B Mitra" panose="00000400000000000000" pitchFamily="2" charset="-78"/>
              </a:rPr>
              <a:t>breathing</a:t>
            </a:r>
            <a:br>
              <a:rPr lang="en-US"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حمایت متقابل</a:t>
            </a:r>
            <a:br>
              <a:rPr lang="fa-IR" sz="2400" dirty="0">
                <a:cs typeface="B Mitra" panose="00000400000000000000" pitchFamily="2" charset="-78"/>
              </a:rPr>
            </a:br>
            <a:br>
              <a:rPr lang="fa-IR" sz="2400" dirty="0">
                <a:cs typeface="B Mitra" panose="00000400000000000000" pitchFamily="2" charset="-78"/>
              </a:rPr>
            </a:br>
            <a:r>
              <a:rPr lang="fa-IR" sz="2400" dirty="0">
                <a:cs typeface="B Mitra" panose="00000400000000000000" pitchFamily="2" charset="-78"/>
              </a:rPr>
              <a:t>حفظ امید (حتی در سخت ترین شرایط امید را زنده نگه دارید)</a:t>
            </a:r>
            <a:endParaRPr lang="en-US" sz="2400" dirty="0">
              <a:cs typeface="B Mitra" panose="00000400000000000000" pitchFamily="2" charset="-78"/>
            </a:endParaRPr>
          </a:p>
        </p:txBody>
      </p:sp>
      <p:sp>
        <p:nvSpPr>
          <p:cNvPr id="3" name="Content Placeholder 2">
            <a:extLst>
              <a:ext uri="{FF2B5EF4-FFF2-40B4-BE49-F238E27FC236}">
                <a16:creationId xmlns:a16="http://schemas.microsoft.com/office/drawing/2014/main" id="{4145394D-0DD5-2675-9CAD-807CCBC3BAFB}"/>
              </a:ext>
            </a:extLst>
          </p:cNvPr>
          <p:cNvSpPr>
            <a:spLocks noGrp="1"/>
          </p:cNvSpPr>
          <p:nvPr>
            <p:ph idx="1"/>
          </p:nvPr>
        </p:nvSpPr>
        <p:spPr>
          <a:xfrm>
            <a:off x="1828800" y="769690"/>
            <a:ext cx="8534400" cy="1612783"/>
          </a:xfrm>
        </p:spPr>
        <p:txBody>
          <a:bodyPr>
            <a:normAutofit/>
          </a:bodyPr>
          <a:lstStyle/>
          <a:p>
            <a:pPr marL="0" indent="0" algn="ctr" rtl="1">
              <a:buNone/>
            </a:pPr>
            <a:r>
              <a:rPr lang="fa-IR" sz="3600" dirty="0">
                <a:cs typeface="B Mitra" panose="00000400000000000000" pitchFamily="2" charset="-78"/>
              </a:rPr>
              <a:t>نکات کلیدی مدیریت استرس</a:t>
            </a:r>
          </a:p>
          <a:p>
            <a:pPr marL="0" indent="0" algn="ctr" rtl="1">
              <a:buNone/>
            </a:pPr>
            <a:r>
              <a:rPr lang="fa-IR" sz="3600" dirty="0">
                <a:cs typeface="B Mitra" panose="00000400000000000000" pitchFamily="2" charset="-78"/>
              </a:rPr>
              <a:t>کلید های عبور از بحران</a:t>
            </a:r>
            <a:endParaRPr lang="en-US" sz="3600" dirty="0">
              <a:cs typeface="B Mitra" panose="00000400000000000000" pitchFamily="2" charset="-78"/>
            </a:endParaRPr>
          </a:p>
        </p:txBody>
      </p:sp>
    </p:spTree>
    <p:extLst>
      <p:ext uri="{BB962C8B-B14F-4D97-AF65-F5344CB8AC3E}">
        <p14:creationId xmlns:p14="http://schemas.microsoft.com/office/powerpoint/2010/main" val="2768052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5F314-F078-9CCB-0738-3E9DEB661FA4}"/>
              </a:ext>
            </a:extLst>
          </p:cNvPr>
          <p:cNvSpPr>
            <a:spLocks noGrp="1"/>
          </p:cNvSpPr>
          <p:nvPr>
            <p:ph type="title"/>
          </p:nvPr>
        </p:nvSpPr>
        <p:spPr>
          <a:xfrm>
            <a:off x="1828800" y="3735665"/>
            <a:ext cx="8534400" cy="2174846"/>
          </a:xfrm>
        </p:spPr>
        <p:txBody>
          <a:bodyPr>
            <a:noAutofit/>
          </a:bodyPr>
          <a:lstStyle/>
          <a:p>
            <a:pPr algn="r" rtl="1"/>
            <a:r>
              <a:rPr lang="fa-IR" sz="3200" dirty="0">
                <a:cs typeface="B Mitra" panose="00000400000000000000" pitchFamily="2" charset="-78"/>
              </a:rPr>
              <a:t>تعیین منابع معتبر و محدود کردن تعداد آن ها</a:t>
            </a:r>
            <a:br>
              <a:rPr lang="fa-IR" sz="3200" dirty="0">
                <a:cs typeface="B Mitra" panose="00000400000000000000" pitchFamily="2" charset="-78"/>
              </a:rPr>
            </a:br>
            <a:br>
              <a:rPr lang="fa-IR" sz="3200" dirty="0">
                <a:cs typeface="B Mitra" panose="00000400000000000000" pitchFamily="2" charset="-78"/>
              </a:rPr>
            </a:br>
            <a:r>
              <a:rPr lang="fa-IR" sz="3200" dirty="0">
                <a:cs typeface="B Mitra" panose="00000400000000000000" pitchFamily="2" charset="-78"/>
              </a:rPr>
              <a:t>اختصاص زمان مشخص جهت پیگیری اخبار</a:t>
            </a:r>
            <a:br>
              <a:rPr lang="fa-IR" sz="3200" dirty="0">
                <a:cs typeface="B Mitra" panose="00000400000000000000" pitchFamily="2" charset="-78"/>
              </a:rPr>
            </a:b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EDC86EAE-8135-5CFE-8721-A01E08CF1922}"/>
              </a:ext>
            </a:extLst>
          </p:cNvPr>
          <p:cNvSpPr>
            <a:spLocks noGrp="1"/>
          </p:cNvSpPr>
          <p:nvPr>
            <p:ph idx="1"/>
          </p:nvPr>
        </p:nvSpPr>
        <p:spPr>
          <a:xfrm>
            <a:off x="1828800" y="786470"/>
            <a:ext cx="8534400" cy="2174846"/>
          </a:xfrm>
        </p:spPr>
        <p:txBody>
          <a:bodyPr>
            <a:normAutofit/>
          </a:bodyPr>
          <a:lstStyle/>
          <a:p>
            <a:pPr marL="0" indent="0" algn="ctr" rtl="1">
              <a:buNone/>
            </a:pPr>
            <a:r>
              <a:rPr lang="fa-IR" sz="4000" dirty="0">
                <a:cs typeface="B Mitra" panose="00000400000000000000" pitchFamily="2" charset="-78"/>
              </a:rPr>
              <a:t>مدیریت مصرف اخبار</a:t>
            </a:r>
          </a:p>
          <a:p>
            <a:pPr marL="0" indent="0" algn="ctr" rtl="1">
              <a:buNone/>
            </a:pPr>
            <a:r>
              <a:rPr lang="fa-IR" sz="4000" dirty="0">
                <a:cs typeface="B Mitra" panose="00000400000000000000" pitchFamily="2" charset="-78"/>
              </a:rPr>
              <a:t>چگونه مطلع بمانیم اما غرق در اضطراب نشویم؟</a:t>
            </a:r>
          </a:p>
        </p:txBody>
      </p:sp>
    </p:spTree>
    <p:extLst>
      <p:ext uri="{BB962C8B-B14F-4D97-AF65-F5344CB8AC3E}">
        <p14:creationId xmlns:p14="http://schemas.microsoft.com/office/powerpoint/2010/main" val="10138468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BE2F9-BB8C-6438-2B03-CE9CFBBBA432}"/>
              </a:ext>
            </a:extLst>
          </p:cNvPr>
          <p:cNvSpPr>
            <a:spLocks noGrp="1"/>
          </p:cNvSpPr>
          <p:nvPr>
            <p:ph type="title"/>
          </p:nvPr>
        </p:nvSpPr>
        <p:spPr>
          <a:xfrm>
            <a:off x="1828800" y="2449585"/>
            <a:ext cx="8534400" cy="3158920"/>
          </a:xfrm>
        </p:spPr>
        <p:txBody>
          <a:bodyPr>
            <a:normAutofit/>
          </a:bodyPr>
          <a:lstStyle/>
          <a:p>
            <a:pPr algn="r" rtl="1"/>
            <a:r>
              <a:rPr lang="fa-IR" sz="3200" dirty="0">
                <a:cs typeface="B Mitra" panose="00000400000000000000" pitchFamily="2" charset="-78"/>
              </a:rPr>
              <a:t>شناسایی ریشه ی مشکل، بررسی گزینه های مختلف، ارزیابی نتایج و انتخاب بهترین راه حل</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83185960-6D10-1560-DA82-FA73716A0998}"/>
              </a:ext>
            </a:extLst>
          </p:cNvPr>
          <p:cNvSpPr>
            <a:spLocks noGrp="1"/>
          </p:cNvSpPr>
          <p:nvPr>
            <p:ph idx="1"/>
          </p:nvPr>
        </p:nvSpPr>
        <p:spPr>
          <a:xfrm>
            <a:off x="1828800" y="727746"/>
            <a:ext cx="8534400" cy="1721839"/>
          </a:xfrm>
        </p:spPr>
        <p:txBody>
          <a:bodyPr>
            <a:normAutofit/>
          </a:bodyPr>
          <a:lstStyle/>
          <a:p>
            <a:pPr marL="0" indent="0" algn="ctr" rtl="1">
              <a:buNone/>
            </a:pPr>
            <a:r>
              <a:rPr lang="fa-IR" sz="3600" dirty="0">
                <a:cs typeface="B Mitra" panose="00000400000000000000" pitchFamily="2" charset="-78"/>
              </a:rPr>
              <a:t>تعریف حل مسأله</a:t>
            </a:r>
            <a:endParaRPr lang="en-US" sz="3600" dirty="0">
              <a:cs typeface="B Mitra" panose="00000400000000000000" pitchFamily="2" charset="-78"/>
            </a:endParaRPr>
          </a:p>
        </p:txBody>
      </p:sp>
    </p:spTree>
    <p:extLst>
      <p:ext uri="{BB962C8B-B14F-4D97-AF65-F5344CB8AC3E}">
        <p14:creationId xmlns:p14="http://schemas.microsoft.com/office/powerpoint/2010/main" val="25001789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E3B7D-A5C2-525E-C786-A0D99830D8FB}"/>
              </a:ext>
            </a:extLst>
          </p:cNvPr>
          <p:cNvSpPr>
            <a:spLocks noGrp="1"/>
          </p:cNvSpPr>
          <p:nvPr>
            <p:ph type="title"/>
          </p:nvPr>
        </p:nvSpPr>
        <p:spPr>
          <a:xfrm>
            <a:off x="1828800" y="2306973"/>
            <a:ext cx="8534400" cy="3318311"/>
          </a:xfrm>
        </p:spPr>
        <p:txBody>
          <a:bodyPr>
            <a:normAutofit fontScale="90000"/>
          </a:bodyPr>
          <a:lstStyle/>
          <a:p>
            <a:pPr algn="r" rtl="1"/>
            <a:r>
              <a:rPr lang="fa-IR" sz="3200" dirty="0">
                <a:cs typeface="B Mitra" panose="00000400000000000000" pitchFamily="2" charset="-78"/>
              </a:rPr>
              <a:t>1. کشف مسأله و علل بروز آن</a:t>
            </a:r>
            <a:br>
              <a:rPr lang="en-US" sz="3200" dirty="0">
                <a:cs typeface="B Mitra" panose="00000400000000000000" pitchFamily="2" charset="-78"/>
              </a:rPr>
            </a:br>
            <a:br>
              <a:rPr lang="fa-IR" sz="3200" dirty="0">
                <a:cs typeface="B Mitra" panose="00000400000000000000" pitchFamily="2" charset="-78"/>
              </a:rPr>
            </a:br>
            <a:r>
              <a:rPr lang="fa-IR" sz="3200" dirty="0">
                <a:cs typeface="B Mitra" panose="00000400000000000000" pitchFamily="2" charset="-78"/>
              </a:rPr>
              <a:t>2. تعیین راه حل</a:t>
            </a:r>
            <a:br>
              <a:rPr lang="en-US" sz="3200" dirty="0">
                <a:cs typeface="B Mitra" panose="00000400000000000000" pitchFamily="2" charset="-78"/>
              </a:rPr>
            </a:br>
            <a:br>
              <a:rPr lang="fa-IR" sz="3200" dirty="0">
                <a:cs typeface="B Mitra" panose="00000400000000000000" pitchFamily="2" charset="-78"/>
              </a:rPr>
            </a:br>
            <a:r>
              <a:rPr lang="fa-IR" sz="3200" dirty="0">
                <a:cs typeface="B Mitra" panose="00000400000000000000" pitchFamily="2" charset="-78"/>
              </a:rPr>
              <a:t>3. ارزیابی راه حل های مختلف مسأله و انتخاب بهترین راه حل</a:t>
            </a:r>
            <a:br>
              <a:rPr lang="en-US" sz="3200" dirty="0">
                <a:cs typeface="B Mitra" panose="00000400000000000000" pitchFamily="2" charset="-78"/>
              </a:rPr>
            </a:br>
            <a:br>
              <a:rPr lang="fa-IR" sz="3200" dirty="0">
                <a:cs typeface="B Mitra" panose="00000400000000000000" pitchFamily="2" charset="-78"/>
              </a:rPr>
            </a:br>
            <a:r>
              <a:rPr lang="fa-IR" sz="3200" dirty="0">
                <a:cs typeface="B Mitra" panose="00000400000000000000" pitchFamily="2" charset="-78"/>
              </a:rPr>
              <a:t>4. اجرای راه حل و بازبینی</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21CBEF93-48EA-1C1A-7139-24A851175666}"/>
              </a:ext>
            </a:extLst>
          </p:cNvPr>
          <p:cNvSpPr>
            <a:spLocks noGrp="1"/>
          </p:cNvSpPr>
          <p:nvPr>
            <p:ph idx="1"/>
          </p:nvPr>
        </p:nvSpPr>
        <p:spPr>
          <a:xfrm>
            <a:off x="1828800" y="744524"/>
            <a:ext cx="8534400" cy="1277223"/>
          </a:xfrm>
        </p:spPr>
        <p:txBody>
          <a:bodyPr>
            <a:normAutofit/>
          </a:bodyPr>
          <a:lstStyle/>
          <a:p>
            <a:pPr marL="0" indent="0" algn="ctr" rtl="1">
              <a:buNone/>
            </a:pPr>
            <a:r>
              <a:rPr lang="fa-IR" sz="3200" dirty="0">
                <a:cs typeface="B Mitra" panose="00000400000000000000" pitchFamily="2" charset="-78"/>
              </a:rPr>
              <a:t>چهار گام مهارت حل مسأله </a:t>
            </a:r>
            <a:endParaRPr lang="en-US" sz="3200" dirty="0">
              <a:cs typeface="B Mitra" panose="00000400000000000000" pitchFamily="2" charset="-78"/>
            </a:endParaRPr>
          </a:p>
        </p:txBody>
      </p:sp>
    </p:spTree>
    <p:extLst>
      <p:ext uri="{BB962C8B-B14F-4D97-AF65-F5344CB8AC3E}">
        <p14:creationId xmlns:p14="http://schemas.microsoft.com/office/powerpoint/2010/main" val="4888082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BA2CC-92CD-6AC2-5C98-C75DAF23AD0E}"/>
              </a:ext>
            </a:extLst>
          </p:cNvPr>
          <p:cNvSpPr>
            <a:spLocks noGrp="1"/>
          </p:cNvSpPr>
          <p:nvPr>
            <p:ph type="title"/>
          </p:nvPr>
        </p:nvSpPr>
        <p:spPr>
          <a:xfrm>
            <a:off x="1828800" y="2776757"/>
            <a:ext cx="8534400" cy="3209254"/>
          </a:xfrm>
        </p:spPr>
        <p:txBody>
          <a:bodyPr>
            <a:noAutofit/>
          </a:bodyPr>
          <a:lstStyle/>
          <a:p>
            <a:pPr algn="r" rtl="1"/>
            <a:r>
              <a:rPr lang="fa-IR" sz="3200" dirty="0">
                <a:cs typeface="B Mitra" panose="00000400000000000000" pitchFamily="2" charset="-78"/>
              </a:rPr>
              <a:t>اجازه دادن به خود برای استراحت</a:t>
            </a:r>
            <a:br>
              <a:rPr lang="fa-IR" sz="3200" dirty="0">
                <a:cs typeface="B Mitra" panose="00000400000000000000" pitchFamily="2" charset="-78"/>
              </a:rPr>
            </a:br>
            <a:br>
              <a:rPr lang="fa-IR" sz="3200" dirty="0">
                <a:cs typeface="B Mitra" panose="00000400000000000000" pitchFamily="2" charset="-78"/>
              </a:rPr>
            </a:br>
            <a:r>
              <a:rPr lang="fa-IR" sz="3200" dirty="0">
                <a:cs typeface="B Mitra" panose="00000400000000000000" pitchFamily="2" charset="-78"/>
              </a:rPr>
              <a:t>پرداختن به احساسات</a:t>
            </a:r>
            <a:br>
              <a:rPr lang="fa-IR" sz="3200" dirty="0">
                <a:cs typeface="B Mitra" panose="00000400000000000000" pitchFamily="2" charset="-78"/>
              </a:rPr>
            </a:br>
            <a:br>
              <a:rPr lang="fa-IR" sz="3200" dirty="0">
                <a:cs typeface="B Mitra" panose="00000400000000000000" pitchFamily="2" charset="-78"/>
              </a:rPr>
            </a:br>
            <a:r>
              <a:rPr lang="fa-IR" sz="3200" dirty="0">
                <a:cs typeface="B Mitra" panose="00000400000000000000" pitchFamily="2" charset="-78"/>
              </a:rPr>
              <a:t>حفظ ارتباط اجتماعی</a:t>
            </a:r>
            <a:br>
              <a:rPr lang="fa-IR" sz="3200" dirty="0">
                <a:cs typeface="B Mitra" panose="00000400000000000000" pitchFamily="2" charset="-78"/>
              </a:rPr>
            </a:br>
            <a:br>
              <a:rPr lang="fa-IR" sz="3200" dirty="0">
                <a:cs typeface="B Mitra" panose="00000400000000000000" pitchFamily="2" charset="-78"/>
              </a:rPr>
            </a:br>
            <a:r>
              <a:rPr lang="fa-IR" sz="3200" dirty="0">
                <a:cs typeface="B Mitra" panose="00000400000000000000" pitchFamily="2" charset="-78"/>
              </a:rPr>
              <a:t>کمک گرفتن از متخصصین سلامت روان</a:t>
            </a:r>
            <a:endParaRPr lang="en-US" sz="3200" dirty="0">
              <a:cs typeface="B Mitra" panose="00000400000000000000" pitchFamily="2" charset="-78"/>
            </a:endParaRPr>
          </a:p>
        </p:txBody>
      </p:sp>
      <p:sp>
        <p:nvSpPr>
          <p:cNvPr id="3" name="Content Placeholder 2">
            <a:extLst>
              <a:ext uri="{FF2B5EF4-FFF2-40B4-BE49-F238E27FC236}">
                <a16:creationId xmlns:a16="http://schemas.microsoft.com/office/drawing/2014/main" id="{40FFC160-CFAF-EE68-42B2-6E9497D90ADE}"/>
              </a:ext>
            </a:extLst>
          </p:cNvPr>
          <p:cNvSpPr>
            <a:spLocks noGrp="1"/>
          </p:cNvSpPr>
          <p:nvPr>
            <p:ph idx="1"/>
          </p:nvPr>
        </p:nvSpPr>
        <p:spPr>
          <a:xfrm>
            <a:off x="1828800" y="786468"/>
            <a:ext cx="8534400" cy="1528893"/>
          </a:xfrm>
        </p:spPr>
        <p:txBody>
          <a:bodyPr>
            <a:normAutofit/>
          </a:bodyPr>
          <a:lstStyle/>
          <a:p>
            <a:pPr marL="0" indent="0" algn="ctr" rtl="1">
              <a:buNone/>
            </a:pPr>
            <a:r>
              <a:rPr lang="fa-IR" sz="3600" dirty="0">
                <a:cs typeface="B Mitra" panose="00000400000000000000" pitchFamily="2" charset="-78"/>
              </a:rPr>
              <a:t>بازیابی پس از بحران</a:t>
            </a:r>
          </a:p>
          <a:p>
            <a:pPr marL="0" indent="0" algn="ctr" rtl="1">
              <a:buNone/>
            </a:pPr>
            <a:r>
              <a:rPr lang="fa-IR" sz="3600" dirty="0">
                <a:cs typeface="B Mitra" panose="00000400000000000000" pitchFamily="2" charset="-78"/>
              </a:rPr>
              <a:t>نگاه به آینده: بازیابی و تاب آوری</a:t>
            </a:r>
            <a:endParaRPr lang="en-US" sz="3600" dirty="0">
              <a:cs typeface="B Mitra" panose="00000400000000000000" pitchFamily="2" charset="-78"/>
            </a:endParaRPr>
          </a:p>
        </p:txBody>
      </p:sp>
    </p:spTree>
    <p:extLst>
      <p:ext uri="{BB962C8B-B14F-4D97-AF65-F5344CB8AC3E}">
        <p14:creationId xmlns:p14="http://schemas.microsoft.com/office/powerpoint/2010/main" val="10957035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7759E5-3B5B-1811-207E-06379CEFAB5A}"/>
              </a:ext>
            </a:extLst>
          </p:cNvPr>
          <p:cNvSpPr>
            <a:spLocks noGrp="1"/>
          </p:cNvSpPr>
          <p:nvPr>
            <p:ph idx="1"/>
          </p:nvPr>
        </p:nvSpPr>
        <p:spPr>
          <a:xfrm>
            <a:off x="1828800" y="1323364"/>
            <a:ext cx="8534400" cy="3615267"/>
          </a:xfrm>
        </p:spPr>
        <p:txBody>
          <a:bodyPr>
            <a:normAutofit/>
          </a:bodyPr>
          <a:lstStyle/>
          <a:p>
            <a:pPr marL="0" indent="0" algn="r" rtl="1">
              <a:buNone/>
            </a:pPr>
            <a:r>
              <a:rPr lang="fa-IR" sz="3200" dirty="0">
                <a:cs typeface="B Mitra" panose="00000400000000000000" pitchFamily="2" charset="-78"/>
              </a:rPr>
              <a:t>از طرف تیم مدیریتی بیمارستان به شما اطمینان میدهیم که تنها نیستید، ما به سلامت روان و جسم شما اهمیت می دهیم، سلامت شما اولویت ماست، از تلاش بی وقفه و فداکاری شما صمیمانه سپاسگزاریم.</a:t>
            </a:r>
            <a:endParaRPr lang="en-US" sz="3200" dirty="0">
              <a:cs typeface="B Mitra" panose="00000400000000000000" pitchFamily="2" charset="-78"/>
            </a:endParaRPr>
          </a:p>
        </p:txBody>
      </p:sp>
    </p:spTree>
    <p:extLst>
      <p:ext uri="{BB962C8B-B14F-4D97-AF65-F5344CB8AC3E}">
        <p14:creationId xmlns:p14="http://schemas.microsoft.com/office/powerpoint/2010/main" val="36756032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9C863E-A8C2-37BF-077D-2FC8C9F7877E}"/>
              </a:ext>
            </a:extLst>
          </p:cNvPr>
          <p:cNvSpPr>
            <a:spLocks noGrp="1"/>
          </p:cNvSpPr>
          <p:nvPr>
            <p:ph idx="1"/>
          </p:nvPr>
        </p:nvSpPr>
        <p:spPr>
          <a:xfrm>
            <a:off x="1828800" y="1105250"/>
            <a:ext cx="8534400" cy="3615267"/>
          </a:xfrm>
        </p:spPr>
        <p:txBody>
          <a:bodyPr>
            <a:normAutofit/>
          </a:bodyPr>
          <a:lstStyle/>
          <a:p>
            <a:pPr marL="0" indent="0" algn="ctr" rtl="1">
              <a:buNone/>
            </a:pPr>
            <a:r>
              <a:rPr lang="fa-IR" sz="6600" dirty="0">
                <a:cs typeface="B Mitra" panose="00000400000000000000" pitchFamily="2" charset="-78"/>
              </a:rPr>
              <a:t>با تشکر از توجه شما</a:t>
            </a:r>
            <a:endParaRPr lang="en-US" sz="6600" dirty="0">
              <a:cs typeface="B Mitra" panose="00000400000000000000" pitchFamily="2" charset="-78"/>
            </a:endParaRPr>
          </a:p>
        </p:txBody>
      </p:sp>
    </p:spTree>
    <p:extLst>
      <p:ext uri="{BB962C8B-B14F-4D97-AF65-F5344CB8AC3E}">
        <p14:creationId xmlns:p14="http://schemas.microsoft.com/office/powerpoint/2010/main" val="26587119"/>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289</TotalTime>
  <Words>1138</Words>
  <Application>Microsoft Office PowerPoint</Application>
  <PresentationFormat>Widescreen</PresentationFormat>
  <Paragraphs>66</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B Mitra</vt:lpstr>
      <vt:lpstr>Century Gothic</vt:lpstr>
      <vt:lpstr>Wingdings 3</vt:lpstr>
      <vt:lpstr>Slice</vt:lpstr>
      <vt:lpstr>با نام و یاد خدا</vt:lpstr>
      <vt:lpstr>مدیریت استرس و حل مسأله در بحران  ارائه دهنده: کیمیا مهرآور  کارشناسی ارشد روانشناسی</vt:lpstr>
      <vt:lpstr>PowerPoint Presentation</vt:lpstr>
      <vt:lpstr>استرس: واکنش طبیعی بدن به هرگونه چالش و تغییر هست که این واکنش می تواند فیزیکی، ذهنی، عاطفی باشد.</vt:lpstr>
      <vt:lpstr>احساسی که با یک تهدید واقعی یا تصور شده در ما ایجاد می شود، در واقع ترس واکنش فوری به یک خطر مشخص است.</vt:lpstr>
      <vt:lpstr>احساس مبهم و پیش بینی کننده از خطر است، اضطراب اغلب ناشی از عدم قطعیت و نگرانی در مورد آینده است.</vt:lpstr>
      <vt:lpstr>این نوع استرس شدید تر، ناگهانی تر و طولانی تر از استرس روز مره است.</vt:lpstr>
      <vt:lpstr>مبارزه، گریز، توقف</vt:lpstr>
      <vt:lpstr>آمادگی برای رویارویی مستقیم با تهدید</vt:lpstr>
      <vt:lpstr>میل به فرار از موقعیت خطرناک</vt:lpstr>
      <vt:lpstr>حالتی از فلج شدن یا عدم توانایی در واکنش</vt:lpstr>
      <vt:lpstr>استرس حاد: واکنش شدید روانی و جسمانی بلافاصله پس از حادثه فرسودگی هیجانی: احساس خستگی شدید، بی تفاوتی نسبت به شغل، کاهش کارایی شدید احساس گناه بازمانده: احساس گناه به دلیل زنده ماندن در حالیکه دیگران جان خود را از دست داده اند. اختلال استرس پس از سانحه: کابوس، فلش بک، اجتناب از موقعیت یادآور حادثه</vt:lpstr>
      <vt:lpstr>استرس حاد: چند ساعت چند روز تا چند هفته بعد از رویداد آسیب زا ظاهر می شود و ادامه دارد و کاهش علائم به مرور زمان نیز اتفاق می افتد. در صورت ادامه پیدا کردن بیش از یک ماه و مختل کردن عملکرد روزانه نشان دهنده اختلال PTSD می باشد. علائم PTSD:  تجربه مجدد رویداد: از طریق کابوس، فلاش بک، افکار مزاحم اجتناب: دوری از افراد، مکان ها، افکاری که یاد آور تروما هستند افکار و خلق و خوی منفی: احساس نا امیدی، بی علاقگی، مشکل در به یاد آوردن جنبه های مهم برانگیختگی و واکنش پذیری بیش از حد: عصبانیت، مشکل در تمرکز، گوش به زنگ بودن دائمی</vt:lpstr>
      <vt:lpstr>علائم جسمانی: سر درد، مشکلات گوارشی، خستگی مزمن، تپش قلب، درد های عضلانی  علائم عاطفی: تحریک پذیری، عصبانیت، غم، اضطراب، نا امیدی، احساس بی کفایتی  علائم رفتاری: انزوا، پرخاشگری، مشکل در خواب، از دست دادن علاقه به فعالیت های لذت بخش، روی آوردن به مصرف الکل و مواد  علائم شناختی: مشکل در تمرکز، فراموشی، افکار منفی مداوم، دشواری در تصمیم گیری</vt:lpstr>
      <vt:lpstr>تکنیک STOP  تکنیک Grounding  تکنیک tactical breathing</vt:lpstr>
      <vt:lpstr>S: (Stop) بایستید! فعالیت فعلی خود را متوقف کنید حتی برای چند ثانیه  T: (take a breath) نفس بکشید! یک نفس عمیق و آرام بکشید  o: (observe) مشاهده کنید! به آنچه در درونتان (افکار و احساس) و در اطرافتان می گذرد بدون قضاوت توجه کنید  P: (proceed) ادامه دهید! با آگاهی بیشتر و آرامش به فعالیت خود ادامه دهید </vt:lpstr>
      <vt:lpstr>دیدن: به 5 شیء اطراف خود نگاه کنید و جزئیات آنها را توصیف کنید  شنیدن: به 4 صدایی که می شنوید با دقت گوش کنید  لمس کردن: 4 چیزی که می توانید لمس کنید پیدا کنید و حس آن ها را توصیف کنید  بو کردن: 3 بویی که در اطرافتان هست را حس کنید  چشیدن: 2 چیزی که می توانید بچشید را احساس کنید</vt:lpstr>
      <vt:lpstr>نحوه انجام:  1. دم ( 4 ثانیه به آرامی و از طریق بینی نفس بکشید)  2. حبس نفس ( 4 ثانیه نفس خود را در ریه ها نگه دارید)  3. بازدم ( 4 ثانیه به آرامی و از طریق دهان نفس را بیرون دهید)  4. مکث ( 4 ثانیه قبل از شروع چرخه بعدی مکث کنید)</vt:lpstr>
      <vt:lpstr>انسجام ذهنی: توانایی نگاه کردن به موقعیت از زوایای مختلف و تصمیم گیری عقلانی</vt:lpstr>
      <vt:lpstr>تمرکز بر وظایف  تقسیم وظایف بزرگ  استفاده از چک لیست  حفظ روال های کوچک </vt:lpstr>
      <vt:lpstr>پذیرش هیجان  تکنیک STOP  تنفس عمیق  فاصله گرفتن  صحبت با همکاران</vt:lpstr>
      <vt:lpstr>نوشیدن آب کافی  خوردن غذای مغذی  کشش های کوتاه  چند دقیقه استراحت  گفتن یک جمله مثبت به خود</vt:lpstr>
      <vt:lpstr>گوش دادن فعال  ابراز همدردی  ارائه کمک عملی  تشویق به استراحت</vt:lpstr>
      <vt:lpstr>شناخت استرس: استرس، ترس، اضطراب واکنش طبیعی هستند  مراقبت از خود حتی مراقبت های کوچک حیاتی هستند  استفاده از تکنیک های STOP، Grounding، tactical breathing  حمایت متقابل  حفظ امید (حتی در سخت ترین شرایط امید را زنده نگه دارید)</vt:lpstr>
      <vt:lpstr>تعیین منابع معتبر و محدود کردن تعداد آن ها  اختصاص زمان مشخص جهت پیگیری اخبار </vt:lpstr>
      <vt:lpstr>شناسایی ریشه ی مشکل، بررسی گزینه های مختلف، ارزیابی نتایج و انتخاب بهترین راه حل</vt:lpstr>
      <vt:lpstr>1. کشف مسأله و علل بروز آن  2. تعیین راه حل  3. ارزیابی راه حل های مختلف مسأله و انتخاب بهترین راه حل  4. اجرای راه حل و بازبینی</vt:lpstr>
      <vt:lpstr>اجازه دادن به خود برای استراحت  پرداختن به احساسات  حفظ ارتباط اجتماعی  کمک گرفتن از متخصصین سلامت روان</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با نام و یاد خدا</dc:title>
  <dc:creator>لیلا جودی</dc:creator>
  <cp:lastModifiedBy>سمیرا محمدی</cp:lastModifiedBy>
  <cp:revision>13</cp:revision>
  <dcterms:created xsi:type="dcterms:W3CDTF">2026-04-15T06:21:22Z</dcterms:created>
  <dcterms:modified xsi:type="dcterms:W3CDTF">2026-04-20T08:09:22Z</dcterms:modified>
</cp:coreProperties>
</file>